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88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675753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97686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github.com/SyamaNair/CapstoneProject/blob/main/Data%20Wrangling%20Lab.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hyperlink" Target="https://github.com/SyamaNair/CapstoneProject/blob/main/EDA%20with%20Visualiz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yamaNair/CapstoneProject/blob/main/EDA%20with%20SQ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yamaNair/CapstoneProject/blob/main/Interactive%20Visual%20Analytics%20with%20Folium%20lab.jupyterlite.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yamaNair/CapstoneProject/blob/main/SpaceX_Dashboard_Code.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yamaNair/CapstoneProject/blob/main/SpaceX_Dashboard_Code.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SyamaNair/CapstoneProject/blob/main/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yamaNair/CapstoneProject/blob/main/Data%20Collection%20Web%20Scraping.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Syama Sasikumar</a:t>
            </a:r>
          </a:p>
          <a:p>
            <a:r>
              <a:rPr lang="en-US" dirty="0">
                <a:solidFill>
                  <a:schemeClr val="bg2"/>
                </a:solidFill>
                <a:latin typeface="Abadi" panose="020B0604020104020204" pitchFamily="34" charset="0"/>
                <a:ea typeface="SF Pro" pitchFamily="2" charset="0"/>
                <a:cs typeface="SF Pro" pitchFamily="2" charset="0"/>
              </a:rPr>
              <a:t>05/31/2023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0E1620D1-AD6D-5863-5919-18274A0C044E}"/>
              </a:ext>
            </a:extLst>
          </p:cNvPr>
          <p:cNvPicPr>
            <a:picLocks noChangeAspect="1"/>
          </p:cNvPicPr>
          <p:nvPr/>
        </p:nvPicPr>
        <p:blipFill>
          <a:blip r:embed="rId3"/>
          <a:stretch>
            <a:fillRect/>
          </a:stretch>
        </p:blipFill>
        <p:spPr>
          <a:xfrm>
            <a:off x="364964" y="1436012"/>
            <a:ext cx="2297010" cy="1640721"/>
          </a:xfrm>
          <a:prstGeom prst="rect">
            <a:avLst/>
          </a:prstGeom>
        </p:spPr>
      </p:pic>
      <p:sp>
        <p:nvSpPr>
          <p:cNvPr id="6" name="TextBox 5">
            <a:extLst>
              <a:ext uri="{FF2B5EF4-FFF2-40B4-BE49-F238E27FC236}">
                <a16:creationId xmlns:a16="http://schemas.microsoft.com/office/drawing/2014/main" id="{2D2D56C3-5FA3-D64D-07F4-F0E58A57F178}"/>
              </a:ext>
            </a:extLst>
          </p:cNvPr>
          <p:cNvSpPr txBox="1"/>
          <p:nvPr/>
        </p:nvSpPr>
        <p:spPr>
          <a:xfrm>
            <a:off x="184934" y="3115854"/>
            <a:ext cx="3698698" cy="1077218"/>
          </a:xfrm>
          <a:prstGeom prst="rect">
            <a:avLst/>
          </a:prstGeom>
          <a:noFill/>
        </p:spPr>
        <p:txBody>
          <a:bodyPr wrap="square" rtlCol="0">
            <a:spAutoFit/>
          </a:bodyPr>
          <a:lstStyle/>
          <a:p>
            <a:r>
              <a:rPr lang="en-US" dirty="0" err="1"/>
              <a:t>Github</a:t>
            </a:r>
            <a:r>
              <a:rPr lang="en-US" dirty="0"/>
              <a:t> Link:</a:t>
            </a:r>
          </a:p>
          <a:p>
            <a:r>
              <a:rPr lang="en-US" sz="1400" dirty="0">
                <a:hlinkClick r:id="rId4"/>
              </a:rPr>
              <a:t>https://</a:t>
            </a:r>
            <a:r>
              <a:rPr lang="en-US" sz="1400" dirty="0" err="1">
                <a:hlinkClick r:id="rId4"/>
              </a:rPr>
              <a:t>github.com</a:t>
            </a:r>
            <a:r>
              <a:rPr lang="en-US" sz="1400" dirty="0">
                <a:hlinkClick r:id="rId4"/>
              </a:rPr>
              <a:t>/</a:t>
            </a:r>
            <a:r>
              <a:rPr lang="en-US" sz="1400" dirty="0" err="1">
                <a:hlinkClick r:id="rId4"/>
              </a:rPr>
              <a:t>SyamaNair</a:t>
            </a:r>
            <a:r>
              <a:rPr lang="en-US" sz="1400" dirty="0">
                <a:hlinkClick r:id="rId4"/>
              </a:rPr>
              <a:t>/</a:t>
            </a:r>
            <a:r>
              <a:rPr lang="en-US" sz="1400" dirty="0" err="1">
                <a:hlinkClick r:id="rId4"/>
              </a:rPr>
              <a:t>CapstoneProject</a:t>
            </a:r>
            <a:r>
              <a:rPr lang="en-US" sz="1400" dirty="0">
                <a:hlinkClick r:id="rId4"/>
              </a:rPr>
              <a:t>/blob/main/</a:t>
            </a:r>
            <a:r>
              <a:rPr lang="en-US" sz="1400" dirty="0" err="1">
                <a:hlinkClick r:id="rId4"/>
              </a:rPr>
              <a:t>Data%20Wrangling%20Lab.ipynb</a:t>
            </a:r>
            <a:endParaRPr lang="en-US" sz="1400" dirty="0"/>
          </a:p>
          <a:p>
            <a:endParaRPr lang="en-US" dirty="0"/>
          </a:p>
        </p:txBody>
      </p:sp>
      <p:sp>
        <p:nvSpPr>
          <p:cNvPr id="7" name="TextBox 6">
            <a:extLst>
              <a:ext uri="{FF2B5EF4-FFF2-40B4-BE49-F238E27FC236}">
                <a16:creationId xmlns:a16="http://schemas.microsoft.com/office/drawing/2014/main" id="{57E3A240-C771-6A75-CF81-83ED72062344}"/>
              </a:ext>
            </a:extLst>
          </p:cNvPr>
          <p:cNvSpPr txBox="1"/>
          <p:nvPr/>
        </p:nvSpPr>
        <p:spPr>
          <a:xfrm>
            <a:off x="4150760" y="1500027"/>
            <a:ext cx="7307212" cy="4062651"/>
          </a:xfrm>
          <a:prstGeom prst="rect">
            <a:avLst/>
          </a:prstGeom>
          <a:noFill/>
        </p:spPr>
        <p:txBody>
          <a:bodyPr wrap="square" rtlCol="0">
            <a:spAutoFit/>
          </a:bodyPr>
          <a:lstStyle/>
          <a:p>
            <a:r>
              <a:rPr lang="en-US" sz="1600" dirty="0">
                <a:latin typeface="Abadi" panose="020B0604020104020204" pitchFamily="34" charset="0"/>
              </a:rPr>
              <a:t>Data Wrangling is the process of cleaning and unifying complex data sets for easy access. </a:t>
            </a:r>
            <a:r>
              <a:rPr lang="en-US" sz="1600" dirty="0">
                <a:solidFill>
                  <a:srgbClr val="1F1F1F"/>
                </a:solidFill>
                <a:effectLst/>
                <a:latin typeface="Abadi" panose="020B0604020104020204" pitchFamily="34" charset="0"/>
                <a:ea typeface="Times New Roman" panose="02020603050405020304" pitchFamily="18" charset="0"/>
              </a:rPr>
              <a:t>It is the process of converting or mapping data from one raw form into another format to make it ready for further analysis like Exploratory data Analysis.</a:t>
            </a:r>
          </a:p>
          <a:p>
            <a:r>
              <a:rPr lang="en-US" sz="1600" dirty="0">
                <a:solidFill>
                  <a:srgbClr val="1F1F1F"/>
                </a:solidFill>
                <a:latin typeface="Abadi" panose="020B0604020104020204" pitchFamily="34" charset="0"/>
              </a:rPr>
              <a:t>We will first calculate the number of launches on each site, then calculate the number and occurrence of mission outcome per orbit type.</a:t>
            </a:r>
          </a:p>
          <a:p>
            <a:endParaRPr lang="en-US" sz="1600" dirty="0">
              <a:solidFill>
                <a:srgbClr val="1F1F1F"/>
              </a:solidFill>
              <a:latin typeface="Abadi" panose="020B0604020104020204" pitchFamily="34" charset="0"/>
            </a:endParaRPr>
          </a:p>
          <a:p>
            <a:endParaRPr lang="en-US" sz="1600" dirty="0">
              <a:solidFill>
                <a:srgbClr val="1F1F1F"/>
              </a:solidFill>
              <a:latin typeface="Abadi" panose="020B0604020104020204" pitchFamily="34" charset="0"/>
            </a:endParaRPr>
          </a:p>
          <a:p>
            <a:endParaRPr lang="en-US" sz="1600" dirty="0">
              <a:solidFill>
                <a:srgbClr val="1F1F1F"/>
              </a:solidFill>
              <a:latin typeface="Abadi" panose="020B0604020104020204" pitchFamily="34" charset="0"/>
            </a:endParaRPr>
          </a:p>
          <a:p>
            <a:endParaRPr lang="en-US" sz="1600" dirty="0">
              <a:solidFill>
                <a:srgbClr val="1F1F1F"/>
              </a:solidFill>
              <a:latin typeface="Abadi" panose="020B0604020104020204" pitchFamily="34" charset="0"/>
            </a:endParaRPr>
          </a:p>
          <a:p>
            <a:endParaRPr lang="en-US" sz="1600" dirty="0">
              <a:solidFill>
                <a:srgbClr val="1F1F1F"/>
              </a:solidFill>
              <a:latin typeface="Abadi" panose="020B0604020104020204" pitchFamily="34" charset="0"/>
            </a:endParaRPr>
          </a:p>
          <a:p>
            <a:endParaRPr lang="en-US" sz="1600" dirty="0">
              <a:solidFill>
                <a:srgbClr val="1F1F1F"/>
              </a:solidFill>
              <a:latin typeface="Abadi" panose="020B0604020104020204" pitchFamily="34" charset="0"/>
            </a:endParaRPr>
          </a:p>
          <a:p>
            <a:endParaRPr lang="en-US" sz="1600" dirty="0">
              <a:solidFill>
                <a:srgbClr val="1F1F1F"/>
              </a:solidFill>
              <a:latin typeface="Abadi" panose="020B0604020104020204" pitchFamily="34" charset="0"/>
            </a:endParaRPr>
          </a:p>
          <a:p>
            <a:r>
              <a:rPr lang="en-US" sz="1600" dirty="0">
                <a:solidFill>
                  <a:srgbClr val="1F1F1F"/>
                </a:solidFill>
                <a:latin typeface="Abadi" panose="020B0604020104020204" pitchFamily="34" charset="0"/>
              </a:rPr>
              <a:t>We then create a landing outcome label from the outcome and export the result to a csv.</a:t>
            </a:r>
            <a:endParaRPr lang="en-US" sz="1600" dirty="0">
              <a:latin typeface="Abadi" panose="020B0604020104020204" pitchFamily="34" charset="0"/>
            </a:endParaRPr>
          </a:p>
          <a:p>
            <a:endParaRPr lang="en-US" dirty="0"/>
          </a:p>
        </p:txBody>
      </p:sp>
      <p:pic>
        <p:nvPicPr>
          <p:cNvPr id="10" name="Picture 9">
            <a:extLst>
              <a:ext uri="{FF2B5EF4-FFF2-40B4-BE49-F238E27FC236}">
                <a16:creationId xmlns:a16="http://schemas.microsoft.com/office/drawing/2014/main" id="{B7CE2705-BA41-851C-02F2-D76A2B0785AC}"/>
              </a:ext>
            </a:extLst>
          </p:cNvPr>
          <p:cNvPicPr>
            <a:picLocks noChangeAspect="1"/>
          </p:cNvPicPr>
          <p:nvPr/>
        </p:nvPicPr>
        <p:blipFill>
          <a:blip r:embed="rId5"/>
          <a:stretch>
            <a:fillRect/>
          </a:stretch>
        </p:blipFill>
        <p:spPr>
          <a:xfrm>
            <a:off x="4232952" y="2998489"/>
            <a:ext cx="3184671" cy="1615413"/>
          </a:xfrm>
          <a:prstGeom prst="rect">
            <a:avLst/>
          </a:prstGeom>
        </p:spPr>
      </p:pic>
      <p:pic>
        <p:nvPicPr>
          <p:cNvPr id="12" name="Picture 11">
            <a:extLst>
              <a:ext uri="{FF2B5EF4-FFF2-40B4-BE49-F238E27FC236}">
                <a16:creationId xmlns:a16="http://schemas.microsoft.com/office/drawing/2014/main" id="{7160FAD5-45BC-72A8-E53F-0E63153C017F}"/>
              </a:ext>
            </a:extLst>
          </p:cNvPr>
          <p:cNvPicPr>
            <a:picLocks noChangeAspect="1"/>
          </p:cNvPicPr>
          <p:nvPr/>
        </p:nvPicPr>
        <p:blipFill>
          <a:blip r:embed="rId6"/>
          <a:stretch>
            <a:fillRect/>
          </a:stretch>
        </p:blipFill>
        <p:spPr>
          <a:xfrm>
            <a:off x="4248381" y="5172202"/>
            <a:ext cx="3695238" cy="390476"/>
          </a:xfrm>
          <a:prstGeom prst="rect">
            <a:avLst/>
          </a:prstGeom>
        </p:spPr>
      </p:pic>
      <p:pic>
        <p:nvPicPr>
          <p:cNvPr id="14" name="Picture 13">
            <a:extLst>
              <a:ext uri="{FF2B5EF4-FFF2-40B4-BE49-F238E27FC236}">
                <a16:creationId xmlns:a16="http://schemas.microsoft.com/office/drawing/2014/main" id="{2F8A6A16-43DB-095E-003E-88BD4F58C34C}"/>
              </a:ext>
            </a:extLst>
          </p:cNvPr>
          <p:cNvPicPr>
            <a:picLocks noChangeAspect="1"/>
          </p:cNvPicPr>
          <p:nvPr/>
        </p:nvPicPr>
        <p:blipFill>
          <a:blip r:embed="rId7"/>
          <a:stretch>
            <a:fillRect/>
          </a:stretch>
        </p:blipFill>
        <p:spPr>
          <a:xfrm>
            <a:off x="7499816" y="2998489"/>
            <a:ext cx="3298324" cy="158421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6" name="Content Placeholder 5">
            <a:extLst>
              <a:ext uri="{FF2B5EF4-FFF2-40B4-BE49-F238E27FC236}">
                <a16:creationId xmlns:a16="http://schemas.microsoft.com/office/drawing/2014/main" id="{7508E49A-A238-909E-1E2D-76324DAB2C30}"/>
              </a:ext>
            </a:extLst>
          </p:cNvPr>
          <p:cNvPicPr>
            <a:picLocks noGrp="1" noChangeAspect="1"/>
          </p:cNvPicPr>
          <p:nvPr>
            <p:ph idx="4294967295"/>
          </p:nvPr>
        </p:nvPicPr>
        <p:blipFill>
          <a:blip r:embed="rId3"/>
          <a:stretch>
            <a:fillRect/>
          </a:stretch>
        </p:blipFill>
        <p:spPr>
          <a:xfrm>
            <a:off x="213009" y="1394702"/>
            <a:ext cx="5513727" cy="2262898"/>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 name="Picture 9">
            <a:extLst>
              <a:ext uri="{FF2B5EF4-FFF2-40B4-BE49-F238E27FC236}">
                <a16:creationId xmlns:a16="http://schemas.microsoft.com/office/drawing/2014/main" id="{B48BD31F-DB0C-C419-5DA8-BE053A1ED38A}"/>
              </a:ext>
            </a:extLst>
          </p:cNvPr>
          <p:cNvPicPr>
            <a:picLocks noChangeAspect="1"/>
          </p:cNvPicPr>
          <p:nvPr/>
        </p:nvPicPr>
        <p:blipFill>
          <a:blip r:embed="rId4"/>
          <a:stretch>
            <a:fillRect/>
          </a:stretch>
        </p:blipFill>
        <p:spPr>
          <a:xfrm>
            <a:off x="174648" y="4012961"/>
            <a:ext cx="5552088" cy="2265759"/>
          </a:xfrm>
          <a:prstGeom prst="rect">
            <a:avLst/>
          </a:prstGeom>
        </p:spPr>
      </p:pic>
      <p:sp>
        <p:nvSpPr>
          <p:cNvPr id="11" name="TextBox 10">
            <a:extLst>
              <a:ext uri="{FF2B5EF4-FFF2-40B4-BE49-F238E27FC236}">
                <a16:creationId xmlns:a16="http://schemas.microsoft.com/office/drawing/2014/main" id="{B6B7B68D-76D9-C8C5-9F6A-02E1950D46B8}"/>
              </a:ext>
            </a:extLst>
          </p:cNvPr>
          <p:cNvSpPr txBox="1"/>
          <p:nvPr/>
        </p:nvSpPr>
        <p:spPr>
          <a:xfrm>
            <a:off x="6253656" y="1624009"/>
            <a:ext cx="5763696" cy="3416320"/>
          </a:xfrm>
          <a:prstGeom prst="rect">
            <a:avLst/>
          </a:prstGeom>
          <a:noFill/>
        </p:spPr>
        <p:txBody>
          <a:bodyPr wrap="square" rtlCol="0">
            <a:spAutoFit/>
          </a:bodyPr>
          <a:lstStyle/>
          <a:p>
            <a:r>
              <a:rPr lang="en-US" dirty="0"/>
              <a:t>We used scatter graphs to find relationship between the attributes such as :</a:t>
            </a:r>
          </a:p>
          <a:p>
            <a:pPr marL="285750" indent="-285750">
              <a:buFont typeface="Arial" panose="020B0604020202020204" pitchFamily="34" charset="0"/>
              <a:buChar char="•"/>
            </a:pPr>
            <a:r>
              <a:rPr lang="en-US" dirty="0"/>
              <a:t>Payload and Flight Number</a:t>
            </a:r>
          </a:p>
          <a:p>
            <a:pPr marL="285750" indent="-285750">
              <a:buFont typeface="Arial" panose="020B0604020202020204" pitchFamily="34" charset="0"/>
              <a:buChar char="•"/>
            </a:pPr>
            <a:r>
              <a:rPr lang="en-US" dirty="0"/>
              <a:t>Launch site and Flight Number</a:t>
            </a:r>
          </a:p>
          <a:p>
            <a:pPr marL="285750" indent="-285750">
              <a:buFont typeface="Arial" panose="020B0604020202020204" pitchFamily="34" charset="0"/>
              <a:buChar char="•"/>
            </a:pPr>
            <a:r>
              <a:rPr lang="en-US" dirty="0"/>
              <a:t>Payload and Launch site</a:t>
            </a:r>
          </a:p>
          <a:p>
            <a:pPr marL="285750" indent="-285750">
              <a:buFont typeface="Arial" panose="020B0604020202020204" pitchFamily="34" charset="0"/>
              <a:buChar char="•"/>
            </a:pPr>
            <a:r>
              <a:rPr lang="en-US" dirty="0"/>
              <a:t>Flight Number and Orbit type</a:t>
            </a:r>
          </a:p>
          <a:p>
            <a:pPr marL="285750" indent="-285750">
              <a:buFont typeface="Arial" panose="020B0604020202020204" pitchFamily="34" charset="0"/>
              <a:buChar char="•"/>
            </a:pPr>
            <a:r>
              <a:rPr lang="en-US" dirty="0"/>
              <a:t>Payload and Orbit type</a:t>
            </a:r>
          </a:p>
          <a:p>
            <a:pPr marL="285750" indent="-285750">
              <a:buFont typeface="Arial" panose="020B0604020202020204" pitchFamily="34" charset="0"/>
              <a:buChar char="•"/>
            </a:pPr>
            <a:endParaRPr lang="en-US" dirty="0"/>
          </a:p>
          <a:p>
            <a:r>
              <a:rPr lang="en-US" dirty="0"/>
              <a:t>Scatter plots show dependency of attributes on each other. Once a pattern is determined from the graphs it is easy to see which factors affect the success of the landing outcome the most.</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99BF3-3E9B-536E-77DF-3BA4F2A894F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4" name="Picture 3">
            <a:extLst>
              <a:ext uri="{FF2B5EF4-FFF2-40B4-BE49-F238E27FC236}">
                <a16:creationId xmlns:a16="http://schemas.microsoft.com/office/drawing/2014/main" id="{7A931839-6D51-24A0-271F-9BC3490B6FF3}"/>
              </a:ext>
            </a:extLst>
          </p:cNvPr>
          <p:cNvPicPr>
            <a:picLocks noChangeAspect="1"/>
          </p:cNvPicPr>
          <p:nvPr/>
        </p:nvPicPr>
        <p:blipFill>
          <a:blip r:embed="rId2"/>
          <a:stretch>
            <a:fillRect/>
          </a:stretch>
        </p:blipFill>
        <p:spPr>
          <a:xfrm>
            <a:off x="658568" y="1216100"/>
            <a:ext cx="5246089" cy="2136700"/>
          </a:xfrm>
          <a:prstGeom prst="rect">
            <a:avLst/>
          </a:prstGeom>
        </p:spPr>
      </p:pic>
      <p:pic>
        <p:nvPicPr>
          <p:cNvPr id="6" name="Picture 5">
            <a:extLst>
              <a:ext uri="{FF2B5EF4-FFF2-40B4-BE49-F238E27FC236}">
                <a16:creationId xmlns:a16="http://schemas.microsoft.com/office/drawing/2014/main" id="{AD499867-4365-7A0C-A9B5-25DA9A1C9C1E}"/>
              </a:ext>
            </a:extLst>
          </p:cNvPr>
          <p:cNvPicPr>
            <a:picLocks noChangeAspect="1"/>
          </p:cNvPicPr>
          <p:nvPr/>
        </p:nvPicPr>
        <p:blipFill>
          <a:blip r:embed="rId3"/>
          <a:stretch>
            <a:fillRect/>
          </a:stretch>
        </p:blipFill>
        <p:spPr>
          <a:xfrm>
            <a:off x="658569" y="3429000"/>
            <a:ext cx="5246088" cy="2351690"/>
          </a:xfrm>
          <a:prstGeom prst="rect">
            <a:avLst/>
          </a:prstGeom>
        </p:spPr>
      </p:pic>
      <p:sp>
        <p:nvSpPr>
          <p:cNvPr id="7" name="TextBox 6">
            <a:extLst>
              <a:ext uri="{FF2B5EF4-FFF2-40B4-BE49-F238E27FC236}">
                <a16:creationId xmlns:a16="http://schemas.microsoft.com/office/drawing/2014/main" id="{9678B08C-B6D6-C807-DD51-31593EFE511E}"/>
              </a:ext>
            </a:extLst>
          </p:cNvPr>
          <p:cNvSpPr txBox="1"/>
          <p:nvPr/>
        </p:nvSpPr>
        <p:spPr>
          <a:xfrm>
            <a:off x="6474372" y="1216100"/>
            <a:ext cx="5150069" cy="4524315"/>
          </a:xfrm>
          <a:prstGeom prst="rect">
            <a:avLst/>
          </a:prstGeom>
          <a:noFill/>
        </p:spPr>
        <p:txBody>
          <a:bodyPr wrap="square" rtlCol="0">
            <a:spAutoFit/>
          </a:bodyPr>
          <a:lstStyle/>
          <a:p>
            <a:r>
              <a:rPr lang="en-US" dirty="0"/>
              <a:t>We used visualization tools such as Bar graph and Line plots graph for further analysis.</a:t>
            </a:r>
          </a:p>
          <a:p>
            <a:r>
              <a:rPr lang="en-US" dirty="0"/>
              <a:t> Bar graphs easily interprets relationship between attributes. We used the bar graph to determine which orbits have the highest probability of success.</a:t>
            </a:r>
          </a:p>
          <a:p>
            <a:r>
              <a:rPr lang="en-US" dirty="0"/>
              <a:t>Line graph shows trends or patterns of the attribute over time and here we sed it to see the launch success yearly trend.</a:t>
            </a:r>
          </a:p>
          <a:p>
            <a:r>
              <a:rPr lang="en-US" dirty="0"/>
              <a:t>We then use Feature Engineering for success prediction in the future module by creating dummy variables to categorical columns.</a:t>
            </a:r>
          </a:p>
          <a:p>
            <a:endParaRPr lang="en-US" dirty="0"/>
          </a:p>
          <a:p>
            <a:r>
              <a:rPr lang="en-US" dirty="0" err="1"/>
              <a:t>Github</a:t>
            </a:r>
            <a:r>
              <a:rPr lang="en-US" dirty="0"/>
              <a:t> Link:</a:t>
            </a:r>
          </a:p>
          <a:p>
            <a:r>
              <a:rPr lang="en-US" dirty="0">
                <a:hlinkClick r:id="rId4"/>
              </a:rPr>
              <a:t>https://</a:t>
            </a:r>
            <a:r>
              <a:rPr lang="en-US" dirty="0" err="1">
                <a:hlinkClick r:id="rId4"/>
              </a:rPr>
              <a:t>github.com</a:t>
            </a:r>
            <a:r>
              <a:rPr lang="en-US" dirty="0">
                <a:hlinkClick r:id="rId4"/>
              </a:rPr>
              <a:t>/</a:t>
            </a:r>
            <a:r>
              <a:rPr lang="en-US" dirty="0" err="1">
                <a:hlinkClick r:id="rId4"/>
              </a:rPr>
              <a:t>SyamaNair</a:t>
            </a:r>
            <a:r>
              <a:rPr lang="en-US" dirty="0">
                <a:hlinkClick r:id="rId4"/>
              </a:rPr>
              <a:t>/</a:t>
            </a:r>
            <a:r>
              <a:rPr lang="en-US" dirty="0" err="1">
                <a:hlinkClick r:id="rId4"/>
              </a:rPr>
              <a:t>CapstoneProject</a:t>
            </a:r>
            <a:r>
              <a:rPr lang="en-US" dirty="0">
                <a:hlinkClick r:id="rId4"/>
              </a:rPr>
              <a:t>/blob/main/</a:t>
            </a:r>
            <a:r>
              <a:rPr lang="en-US" dirty="0" err="1">
                <a:hlinkClick r:id="rId4"/>
              </a:rPr>
              <a:t>EDA%20with%20Visualization.ipynb</a:t>
            </a:r>
            <a:endParaRPr lang="en-US" dirty="0"/>
          </a:p>
          <a:p>
            <a:endParaRPr lang="en-US" dirty="0"/>
          </a:p>
        </p:txBody>
      </p:sp>
    </p:spTree>
    <p:extLst>
      <p:ext uri="{BB962C8B-B14F-4D97-AF65-F5344CB8AC3E}">
        <p14:creationId xmlns:p14="http://schemas.microsoft.com/office/powerpoint/2010/main" val="2941518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97285"/>
            <a:ext cx="9781571" cy="4760628"/>
          </a:xfrm>
          <a:prstGeom prst="rect">
            <a:avLst/>
          </a:prstGeom>
        </p:spPr>
        <p:txBody>
          <a:bodyPr lIns="91440" tIns="45720" rIns="91440" bIns="45720" anchor="t"/>
          <a:lstStyle/>
          <a:p>
            <a:r>
              <a:rPr lang="en-US" sz="1400" i="0" dirty="0">
                <a:effectLst/>
                <a:latin typeface="Abadi" panose="020B0604020104020204" pitchFamily="34" charset="0"/>
              </a:rPr>
              <a:t>Using SQL we performed queries to get better understanding of the data set and and to derive data. Following are the few data sets we derived.</a:t>
            </a:r>
          </a:p>
          <a:p>
            <a:r>
              <a:rPr lang="en-US" sz="1400" i="0" dirty="0">
                <a:effectLst/>
                <a:latin typeface="Abadi" panose="020B0604020104020204" pitchFamily="34" charset="0"/>
              </a:rPr>
              <a:t>Displayed the names of the unique launch sites in the space mission</a:t>
            </a:r>
          </a:p>
          <a:p>
            <a:r>
              <a:rPr lang="en-US" sz="1400" i="0" dirty="0">
                <a:effectLst/>
                <a:latin typeface="Abadi" panose="020B0604020104020204" pitchFamily="34" charset="0"/>
              </a:rPr>
              <a:t>Displayed 5 records where launch sites begin with the string '</a:t>
            </a:r>
            <a:r>
              <a:rPr lang="en-US" sz="1400" i="0" dirty="0" err="1">
                <a:effectLst/>
                <a:latin typeface="Abadi" panose="020B0604020104020204" pitchFamily="34" charset="0"/>
              </a:rPr>
              <a:t>CCA</a:t>
            </a:r>
            <a:r>
              <a:rPr lang="en-US" sz="1400" i="0" dirty="0">
                <a:effectLst/>
                <a:latin typeface="Abadi" panose="020B0604020104020204" pitchFamily="34" charset="0"/>
              </a:rPr>
              <a:t>’</a:t>
            </a:r>
          </a:p>
          <a:p>
            <a:r>
              <a:rPr lang="en-US" sz="1400" i="0" dirty="0">
                <a:effectLst/>
                <a:latin typeface="Abadi" panose="020B0604020104020204" pitchFamily="34" charset="0"/>
              </a:rPr>
              <a:t>Displayed the total payload mass carried by boosters launched by NASA (CRS)</a:t>
            </a:r>
          </a:p>
          <a:p>
            <a:r>
              <a:rPr lang="en-US" sz="1400" i="0" dirty="0">
                <a:effectLst/>
                <a:latin typeface="Abadi" panose="020B0604020104020204" pitchFamily="34" charset="0"/>
              </a:rPr>
              <a:t>Displayed average payload mass carried by booster version </a:t>
            </a:r>
            <a:r>
              <a:rPr lang="en-US" sz="1400" i="0" dirty="0" err="1">
                <a:effectLst/>
                <a:latin typeface="Abadi" panose="020B0604020104020204" pitchFamily="34" charset="0"/>
              </a:rPr>
              <a:t>F9</a:t>
            </a:r>
            <a:r>
              <a:rPr lang="en-US" sz="1400" i="0" dirty="0">
                <a:effectLst/>
                <a:latin typeface="Abadi" panose="020B0604020104020204" pitchFamily="34" charset="0"/>
              </a:rPr>
              <a:t> </a:t>
            </a:r>
            <a:r>
              <a:rPr lang="en-US" sz="1400" i="0" dirty="0" err="1">
                <a:effectLst/>
                <a:latin typeface="Abadi" panose="020B0604020104020204" pitchFamily="34" charset="0"/>
              </a:rPr>
              <a:t>v1.1</a:t>
            </a:r>
            <a:endParaRPr lang="en-US" sz="1400" i="0" dirty="0">
              <a:effectLst/>
              <a:latin typeface="Abadi" panose="020B0604020104020204" pitchFamily="34" charset="0"/>
            </a:endParaRPr>
          </a:p>
          <a:p>
            <a:r>
              <a:rPr lang="en-US" sz="1400" i="0" dirty="0">
                <a:effectLst/>
                <a:latin typeface="Abadi" panose="020B0604020104020204" pitchFamily="34" charset="0"/>
              </a:rPr>
              <a:t>Listed the date when the first successful landing outcome in ground pad was achieved</a:t>
            </a:r>
          </a:p>
          <a:p>
            <a:r>
              <a:rPr lang="en-US" sz="1400" i="0" dirty="0">
                <a:effectLst/>
                <a:latin typeface="Abadi" panose="020B0604020104020204" pitchFamily="34" charset="0"/>
              </a:rPr>
              <a:t>Listed the names of the boosters which have success in drone ship and have payload mass greater than 4000 but less than 6000</a:t>
            </a:r>
          </a:p>
          <a:p>
            <a:r>
              <a:rPr lang="en-US" sz="1400" i="0" dirty="0">
                <a:effectLst/>
                <a:latin typeface="Abadi" panose="020B0604020104020204" pitchFamily="34" charset="0"/>
              </a:rPr>
              <a:t>Listed the total number of successful and failure mission outcomes</a:t>
            </a:r>
          </a:p>
          <a:p>
            <a:r>
              <a:rPr lang="en-US" sz="1400" i="0" dirty="0">
                <a:effectLst/>
                <a:latin typeface="Abadi" panose="020B0604020104020204" pitchFamily="34" charset="0"/>
              </a:rPr>
              <a:t>Listed the names of the </a:t>
            </a:r>
            <a:r>
              <a:rPr lang="en-US" sz="1400" i="0" dirty="0" err="1">
                <a:effectLst/>
                <a:latin typeface="Abadi" panose="020B0604020104020204" pitchFamily="34" charset="0"/>
              </a:rPr>
              <a:t>booster_versions</a:t>
            </a:r>
            <a:r>
              <a:rPr lang="en-US" sz="1400" i="0" dirty="0">
                <a:effectLst/>
                <a:latin typeface="Abadi" panose="020B0604020104020204" pitchFamily="34" charset="0"/>
              </a:rPr>
              <a:t> which have carried the maximum payload mass. Use a subquery</a:t>
            </a:r>
          </a:p>
          <a:p>
            <a:r>
              <a:rPr lang="en-US" sz="1400" i="0" dirty="0">
                <a:effectLst/>
                <a:latin typeface="Abadi" panose="020B0604020104020204" pitchFamily="34" charset="0"/>
              </a:rPr>
              <a:t>Listed the records which will display the month names, failure </a:t>
            </a:r>
            <a:r>
              <a:rPr lang="en-US" sz="1400" i="0" dirty="0" err="1">
                <a:effectLst/>
                <a:latin typeface="Abadi" panose="020B0604020104020204" pitchFamily="34" charset="0"/>
              </a:rPr>
              <a:t>landing_outcomes</a:t>
            </a:r>
            <a:r>
              <a:rPr lang="en-US" sz="1400" i="0" dirty="0">
                <a:effectLst/>
                <a:latin typeface="Abadi" panose="020B0604020104020204" pitchFamily="34" charset="0"/>
              </a:rPr>
              <a:t> in drone ship, booster versions, </a:t>
            </a:r>
            <a:r>
              <a:rPr lang="en-US" sz="1400" i="0" dirty="0" err="1">
                <a:effectLst/>
                <a:latin typeface="Abadi" panose="020B0604020104020204" pitchFamily="34" charset="0"/>
              </a:rPr>
              <a:t>launch_site</a:t>
            </a:r>
            <a:r>
              <a:rPr lang="en-US" sz="1400" i="0" dirty="0">
                <a:effectLst/>
                <a:latin typeface="Abadi" panose="020B0604020104020204" pitchFamily="34" charset="0"/>
              </a:rPr>
              <a:t> for the months in year 2015</a:t>
            </a:r>
          </a:p>
          <a:p>
            <a:r>
              <a:rPr lang="en-US" sz="1400" i="0" dirty="0">
                <a:effectLst/>
                <a:latin typeface="Abadi" panose="020B0604020104020204" pitchFamily="34" charset="0"/>
              </a:rPr>
              <a:t>Ranked the count of successful </a:t>
            </a:r>
            <a:r>
              <a:rPr lang="en-US" sz="1400" i="0" dirty="0" err="1">
                <a:effectLst/>
                <a:latin typeface="Abadi" panose="020B0604020104020204" pitchFamily="34" charset="0"/>
              </a:rPr>
              <a:t>landing_outcomes</a:t>
            </a:r>
            <a:r>
              <a:rPr lang="en-US" sz="1400" i="0" dirty="0">
                <a:effectLst/>
                <a:latin typeface="Abadi" panose="020B0604020104020204" pitchFamily="34" charset="0"/>
              </a:rPr>
              <a:t> between the date 04-06-2010 and 20-03-2017 in descending order.</a:t>
            </a:r>
          </a:p>
          <a:p>
            <a:pPr marL="0" indent="0">
              <a:buNone/>
            </a:pPr>
            <a:endParaRPr lang="en-US" sz="1400" i="0" dirty="0">
              <a:effectLst/>
              <a:latin typeface="Abadi" panose="020B0604020104020204" pitchFamily="34" charset="0"/>
            </a:endParaRPr>
          </a:p>
          <a:p>
            <a:pPr marL="0" indent="0">
              <a:buNone/>
            </a:pPr>
            <a:r>
              <a:rPr lang="en-US" sz="1400" i="0" dirty="0" err="1">
                <a:effectLst/>
                <a:latin typeface="Abadi" panose="020B0604020104020204" pitchFamily="34" charset="0"/>
              </a:rPr>
              <a:t>Github</a:t>
            </a:r>
            <a:r>
              <a:rPr lang="en-US" sz="1400" i="0" dirty="0">
                <a:effectLst/>
                <a:latin typeface="Abadi" panose="020B0604020104020204" pitchFamily="34" charset="0"/>
              </a:rPr>
              <a:t> Link : </a:t>
            </a:r>
            <a:r>
              <a:rPr lang="en-US" sz="1400" i="0" dirty="0">
                <a:effectLst/>
                <a:latin typeface="Abadi" panose="020B0604020104020204" pitchFamily="34" charset="0"/>
                <a:hlinkClick r:id="rId3"/>
              </a:rPr>
              <a:t>https://</a:t>
            </a:r>
            <a:r>
              <a:rPr lang="en-US" sz="1400" i="0" dirty="0" err="1">
                <a:effectLst/>
                <a:latin typeface="Abadi" panose="020B0604020104020204" pitchFamily="34" charset="0"/>
                <a:hlinkClick r:id="rId3"/>
              </a:rPr>
              <a:t>github.com</a:t>
            </a:r>
            <a:r>
              <a:rPr lang="en-US" sz="1400" i="0" dirty="0">
                <a:effectLst/>
                <a:latin typeface="Abadi" panose="020B0604020104020204" pitchFamily="34" charset="0"/>
                <a:hlinkClick r:id="rId3"/>
              </a:rPr>
              <a:t>/</a:t>
            </a:r>
            <a:r>
              <a:rPr lang="en-US" sz="1400" i="0" dirty="0" err="1">
                <a:effectLst/>
                <a:latin typeface="Abadi" panose="020B0604020104020204" pitchFamily="34" charset="0"/>
                <a:hlinkClick r:id="rId3"/>
              </a:rPr>
              <a:t>SyamaNair</a:t>
            </a:r>
            <a:r>
              <a:rPr lang="en-US" sz="1400" i="0" dirty="0">
                <a:effectLst/>
                <a:latin typeface="Abadi" panose="020B0604020104020204" pitchFamily="34" charset="0"/>
                <a:hlinkClick r:id="rId3"/>
              </a:rPr>
              <a:t>/</a:t>
            </a:r>
            <a:r>
              <a:rPr lang="en-US" sz="1400" i="0" dirty="0" err="1">
                <a:effectLst/>
                <a:latin typeface="Abadi" panose="020B0604020104020204" pitchFamily="34" charset="0"/>
                <a:hlinkClick r:id="rId3"/>
              </a:rPr>
              <a:t>CapstoneProject</a:t>
            </a:r>
            <a:r>
              <a:rPr lang="en-US" sz="1400" i="0" dirty="0">
                <a:effectLst/>
                <a:latin typeface="Abadi" panose="020B0604020104020204" pitchFamily="34" charset="0"/>
                <a:hlinkClick r:id="rId3"/>
              </a:rPr>
              <a:t>/blob/main/</a:t>
            </a:r>
            <a:r>
              <a:rPr lang="en-US" sz="1400" i="0" dirty="0" err="1">
                <a:effectLst/>
                <a:latin typeface="Abadi" panose="020B0604020104020204" pitchFamily="34" charset="0"/>
                <a:hlinkClick r:id="rId3"/>
              </a:rPr>
              <a:t>EDA%20with%20SQLite.ipynb</a:t>
            </a:r>
            <a:endParaRPr lang="en-US" sz="1400" i="0" dirty="0">
              <a:effectLst/>
              <a:latin typeface="Abadi" panose="020B0604020104020204" pitchFamily="34" charset="0"/>
            </a:endParaRPr>
          </a:p>
          <a:p>
            <a:endParaRPr lang="en-US" sz="1400" b="1" i="0" dirty="0">
              <a:effectLst/>
              <a:latin typeface="Abadi" panose="020B0604020104020204" pitchFamily="34" charset="0"/>
            </a:endParaRPr>
          </a:p>
          <a:p>
            <a:endParaRPr lang="en-US" sz="1400" i="0" dirty="0">
              <a:effectLst/>
              <a:latin typeface="Abadi" panose="020B0604020104020204" pitchFamily="34" charset="0"/>
            </a:endParaRPr>
          </a:p>
          <a:p>
            <a:endParaRPr lang="en-US" sz="1400" dirty="0">
              <a:latin typeface="Abadi" panose="020B0604020104020204" pitchFamily="34" charset="0"/>
            </a:endParaRPr>
          </a:p>
          <a:p>
            <a:endParaRPr lang="en-US" sz="14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366756"/>
            <a:ext cx="11131193" cy="5331995"/>
          </a:xfrm>
          <a:prstGeom prst="rect">
            <a:avLst/>
          </a:prstGeom>
        </p:spPr>
        <p:txBody>
          <a:bodyPr>
            <a:normAutofit/>
          </a:bodyPr>
          <a:lstStyle/>
          <a:p>
            <a:r>
              <a:rPr lang="en-US" sz="1600" dirty="0">
                <a:latin typeface="Abadi" panose="020B0604020104020204" pitchFamily="34" charset="0"/>
              </a:rPr>
              <a:t>We used Folium to launch the visualized data into an interactive map. We took the latitude and longitude coordinates at launch site and added a circle marker around each launch site with a label of the name of the launch site.</a:t>
            </a:r>
          </a:p>
          <a:p>
            <a:r>
              <a:rPr lang="en-US" sz="1600" dirty="0">
                <a:latin typeface="Abadi" panose="020B0604020104020204" pitchFamily="34" charset="0"/>
              </a:rPr>
              <a:t>Assigned the dataframe launch outcomes (failure, success) to classes 0 and 1 with </a:t>
            </a:r>
            <a:r>
              <a:rPr lang="en-US" sz="1600" dirty="0">
                <a:solidFill>
                  <a:srgbClr val="C00000"/>
                </a:solidFill>
                <a:latin typeface="Abadi" panose="020B0604020104020204" pitchFamily="34" charset="0"/>
              </a:rPr>
              <a:t>Red</a:t>
            </a:r>
            <a:r>
              <a:rPr lang="en-US" sz="1600" dirty="0">
                <a:latin typeface="Abadi" panose="020B0604020104020204" pitchFamily="34" charset="0"/>
              </a:rPr>
              <a:t> and </a:t>
            </a:r>
            <a:r>
              <a:rPr lang="en-US" sz="1600" dirty="0">
                <a:solidFill>
                  <a:srgbClr val="00B050"/>
                </a:solidFill>
                <a:latin typeface="Abadi" panose="020B0604020104020204" pitchFamily="34" charset="0"/>
              </a:rPr>
              <a:t>Green</a:t>
            </a:r>
            <a:r>
              <a:rPr lang="en-US" sz="1600" dirty="0">
                <a:latin typeface="Abadi" panose="020B0604020104020204" pitchFamily="34" charset="0"/>
              </a:rPr>
              <a:t> markers on the map in </a:t>
            </a:r>
            <a:r>
              <a:rPr lang="en-US" sz="1600" dirty="0" err="1">
                <a:latin typeface="Abadi" panose="020B0604020104020204" pitchFamily="34" charset="0"/>
              </a:rPr>
              <a:t>MarkerCluster</a:t>
            </a:r>
            <a:r>
              <a:rPr lang="en-US" sz="1600" dirty="0">
                <a:latin typeface="Abadi" panose="020B0604020104020204" pitchFamily="34" charset="0"/>
              </a:rPr>
              <a:t>().</a:t>
            </a:r>
          </a:p>
          <a:p>
            <a:r>
              <a:rPr lang="en-US" sz="1600" dirty="0">
                <a:latin typeface="Abadi" panose="020B0604020104020204" pitchFamily="34" charset="0"/>
              </a:rPr>
              <a:t>We then used formula to calculate the distance of the launch sites to various landmark to find answer to the questions of :</a:t>
            </a:r>
            <a:endParaRPr lang="en-US" sz="1400" dirty="0">
              <a:latin typeface="Abadi" panose="020B0604020104020204" pitchFamily="34" charset="0"/>
            </a:endParaRPr>
          </a:p>
          <a:p>
            <a:pPr marL="457200" lvl="1" indent="0">
              <a:buNone/>
            </a:pPr>
            <a:r>
              <a:rPr lang="en-US" sz="1400" b="0" i="0" dirty="0">
                <a:effectLst/>
                <a:latin typeface="Abadi" panose="020B0604020104020204" pitchFamily="34" charset="0"/>
              </a:rPr>
              <a:t>Are launch sites in close proximity to railways?</a:t>
            </a:r>
          </a:p>
          <a:p>
            <a:pPr marL="457200" lvl="1" indent="0">
              <a:buNone/>
            </a:pPr>
            <a:r>
              <a:rPr lang="en-US" sz="1400" b="0" i="0" dirty="0">
                <a:effectLst/>
                <a:latin typeface="Abadi" panose="020B0604020104020204" pitchFamily="34" charset="0"/>
              </a:rPr>
              <a:t>Are launch sites in close proximity to highways?</a:t>
            </a:r>
          </a:p>
          <a:p>
            <a:pPr marL="457200" lvl="1" indent="0">
              <a:buNone/>
            </a:pPr>
            <a:r>
              <a:rPr lang="en-US" sz="1400" b="0" i="0" dirty="0">
                <a:effectLst/>
                <a:latin typeface="Abadi" panose="020B0604020104020204" pitchFamily="34" charset="0"/>
              </a:rPr>
              <a:t>Are launch sites in close proximity to coastline?</a:t>
            </a:r>
          </a:p>
          <a:p>
            <a:pPr marL="457200" lvl="1" indent="0">
              <a:buNone/>
            </a:pPr>
            <a:r>
              <a:rPr lang="en-US" sz="1400" b="0" i="0" dirty="0">
                <a:effectLst/>
                <a:latin typeface="Abadi" panose="020B0604020104020204" pitchFamily="34" charset="0"/>
              </a:rPr>
              <a:t>Do launch sites keep certain distance away from cities?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8F6D7531-02F0-9B99-AF80-7A6D3910A26B}"/>
              </a:ext>
            </a:extLst>
          </p:cNvPr>
          <p:cNvPicPr>
            <a:picLocks noChangeAspect="1"/>
          </p:cNvPicPr>
          <p:nvPr/>
        </p:nvPicPr>
        <p:blipFill>
          <a:blip r:embed="rId3"/>
          <a:stretch>
            <a:fillRect/>
          </a:stretch>
        </p:blipFill>
        <p:spPr>
          <a:xfrm>
            <a:off x="6996702" y="2863057"/>
            <a:ext cx="3842534" cy="3832314"/>
          </a:xfrm>
          <a:prstGeom prst="rect">
            <a:avLst/>
          </a:prstGeom>
        </p:spPr>
      </p:pic>
      <p:sp>
        <p:nvSpPr>
          <p:cNvPr id="7" name="TextBox 6">
            <a:extLst>
              <a:ext uri="{FF2B5EF4-FFF2-40B4-BE49-F238E27FC236}">
                <a16:creationId xmlns:a16="http://schemas.microsoft.com/office/drawing/2014/main" id="{F0A8107D-4998-3698-A5BC-012DE5C573F3}"/>
              </a:ext>
            </a:extLst>
          </p:cNvPr>
          <p:cNvSpPr txBox="1"/>
          <p:nvPr/>
        </p:nvSpPr>
        <p:spPr>
          <a:xfrm>
            <a:off x="987462" y="4265430"/>
            <a:ext cx="5012646" cy="1107996"/>
          </a:xfrm>
          <a:prstGeom prst="rect">
            <a:avLst/>
          </a:prstGeom>
          <a:noFill/>
        </p:spPr>
        <p:txBody>
          <a:bodyPr wrap="square" rtlCol="0">
            <a:spAutoFit/>
          </a:bodyPr>
          <a:lstStyle/>
          <a:p>
            <a:r>
              <a:rPr lang="en-US" sz="1200" dirty="0" err="1">
                <a:latin typeface="Abadi" panose="020B0604020104020204" pitchFamily="34" charset="0"/>
              </a:rPr>
              <a:t>Github</a:t>
            </a:r>
            <a:r>
              <a:rPr lang="en-US" sz="1200" dirty="0">
                <a:latin typeface="Abadi" panose="020B0604020104020204" pitchFamily="34" charset="0"/>
              </a:rPr>
              <a:t> Link: </a:t>
            </a:r>
            <a:r>
              <a:rPr lang="en-US" sz="1200" dirty="0">
                <a:latin typeface="Abadi" panose="020B0604020104020204" pitchFamily="34" charset="0"/>
                <a:hlinkClick r:id="rId4"/>
              </a:rPr>
              <a:t>https://</a:t>
            </a:r>
            <a:r>
              <a:rPr lang="en-US" sz="1200" dirty="0" err="1">
                <a:latin typeface="Abadi" panose="020B0604020104020204" pitchFamily="34" charset="0"/>
                <a:hlinkClick r:id="rId4"/>
              </a:rPr>
              <a:t>github.com</a:t>
            </a:r>
            <a:r>
              <a:rPr lang="en-US" sz="1200" dirty="0">
                <a:latin typeface="Abadi" panose="020B0604020104020204" pitchFamily="34" charset="0"/>
                <a:hlinkClick r:id="rId4"/>
              </a:rPr>
              <a:t>/</a:t>
            </a:r>
            <a:r>
              <a:rPr lang="en-US" sz="1200" dirty="0" err="1">
                <a:latin typeface="Abadi" panose="020B0604020104020204" pitchFamily="34" charset="0"/>
                <a:hlinkClick r:id="rId4"/>
              </a:rPr>
              <a:t>SyamaNair</a:t>
            </a:r>
            <a:r>
              <a:rPr lang="en-US" sz="1200" dirty="0">
                <a:latin typeface="Abadi" panose="020B0604020104020204" pitchFamily="34" charset="0"/>
                <a:hlinkClick r:id="rId4"/>
              </a:rPr>
              <a:t>/</a:t>
            </a:r>
            <a:r>
              <a:rPr lang="en-US" sz="1200" dirty="0" err="1">
                <a:latin typeface="Abadi" panose="020B0604020104020204" pitchFamily="34" charset="0"/>
                <a:hlinkClick r:id="rId4"/>
              </a:rPr>
              <a:t>CapstoneProject</a:t>
            </a:r>
            <a:r>
              <a:rPr lang="en-US" sz="1200" dirty="0">
                <a:latin typeface="Abadi" panose="020B0604020104020204" pitchFamily="34" charset="0"/>
                <a:hlinkClick r:id="rId4"/>
              </a:rPr>
              <a:t>/blob/main/Interactive%20Visual%20Analytics%20with%20Folium%20lab.jupyterlite.ipynb</a:t>
            </a:r>
            <a:endParaRPr lang="en-US" sz="1200" dirty="0">
              <a:latin typeface="Abadi" panose="020B0604020104020204" pitchFamily="34" charset="0"/>
            </a:endParaRPr>
          </a:p>
          <a:p>
            <a:endParaRPr lang="en-US" sz="1200" dirty="0">
              <a:latin typeface="Abadi" panose="020B0604020104020204" pitchFamily="34" charset="0"/>
            </a:endParaRPr>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1800" dirty="0">
                <a:latin typeface="Abadi" panose="020B0604020104020204" pitchFamily="34" charset="0"/>
              </a:rPr>
              <a:t>Using Plotly an interactive Dashboard was built. It allows user to adjust data sets and get results in a visual output.</a:t>
            </a:r>
          </a:p>
          <a:p>
            <a:r>
              <a:rPr lang="en-US" sz="1800" dirty="0">
                <a:latin typeface="Abadi" panose="020B0604020104020204" pitchFamily="34" charset="0"/>
              </a:rPr>
              <a:t>Pie charts and dropdowns showed the total launches by certain sites.</a:t>
            </a:r>
          </a:p>
          <a:p>
            <a:r>
              <a:rPr lang="en-US" sz="1800" dirty="0">
                <a:latin typeface="Abadi" panose="020B0604020104020204" pitchFamily="34" charset="0"/>
              </a:rPr>
              <a:t>Also plotted scatter graph showing the relationship with Outcome and PayloadMass (kg) for the different booster version.</a:t>
            </a:r>
          </a:p>
          <a:p>
            <a:endParaRPr lang="en-US" sz="1800" dirty="0">
              <a:latin typeface="Abadi" panose="020B0604020104020204" pitchFamily="34" charset="0"/>
            </a:endParaRPr>
          </a:p>
          <a:p>
            <a:pPr marL="0" indent="0">
              <a:buNone/>
            </a:pP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99A1DAA9-5DDF-0861-F605-C3ADABD6F432}"/>
              </a:ext>
            </a:extLst>
          </p:cNvPr>
          <p:cNvSpPr txBox="1"/>
          <p:nvPr/>
        </p:nvSpPr>
        <p:spPr>
          <a:xfrm>
            <a:off x="1142436" y="3429000"/>
            <a:ext cx="4631639" cy="1231106"/>
          </a:xfrm>
          <a:prstGeom prst="rect">
            <a:avLst/>
          </a:prstGeom>
          <a:noFill/>
        </p:spPr>
        <p:txBody>
          <a:bodyPr wrap="square" rtlCol="0">
            <a:spAutoFit/>
          </a:bodyPr>
          <a:lstStyle/>
          <a:p>
            <a:pPr marL="0" indent="0">
              <a:buNone/>
            </a:pPr>
            <a:r>
              <a:rPr lang="en-US" sz="1400" dirty="0" err="1">
                <a:latin typeface="Abadi" panose="020B0604020104020204" pitchFamily="34" charset="0"/>
              </a:rPr>
              <a:t>Github</a:t>
            </a:r>
            <a:r>
              <a:rPr lang="en-US" sz="1400" dirty="0">
                <a:latin typeface="Abadi" panose="020B0604020104020204" pitchFamily="34" charset="0"/>
              </a:rPr>
              <a:t> Link: </a:t>
            </a:r>
          </a:p>
          <a:p>
            <a:pPr marL="0" indent="0">
              <a:buNone/>
            </a:pPr>
            <a:r>
              <a:rPr lang="en-US" sz="1400" dirty="0">
                <a:latin typeface="Abadi" panose="020B0604020104020204" pitchFamily="34" charset="0"/>
                <a:hlinkClick r:id="rId3"/>
              </a:rPr>
              <a:t>https://</a:t>
            </a:r>
            <a:r>
              <a:rPr lang="en-US" sz="1400" dirty="0" err="1">
                <a:latin typeface="Abadi" panose="020B0604020104020204" pitchFamily="34" charset="0"/>
                <a:hlinkClick r:id="rId3"/>
              </a:rPr>
              <a:t>github.com</a:t>
            </a:r>
            <a:r>
              <a:rPr lang="en-US" sz="1400" dirty="0">
                <a:latin typeface="Abadi" panose="020B0604020104020204" pitchFamily="34" charset="0"/>
                <a:hlinkClick r:id="rId3"/>
              </a:rPr>
              <a:t>/</a:t>
            </a:r>
            <a:r>
              <a:rPr lang="en-US" sz="1400" dirty="0" err="1">
                <a:latin typeface="Abadi" panose="020B0604020104020204" pitchFamily="34" charset="0"/>
                <a:hlinkClick r:id="rId3"/>
              </a:rPr>
              <a:t>SyamaNair</a:t>
            </a:r>
            <a:r>
              <a:rPr lang="en-US" sz="1400" dirty="0">
                <a:latin typeface="Abadi" panose="020B0604020104020204" pitchFamily="34" charset="0"/>
                <a:hlinkClick r:id="rId3"/>
              </a:rPr>
              <a:t>/</a:t>
            </a:r>
            <a:r>
              <a:rPr lang="en-US" sz="1400" dirty="0" err="1">
                <a:latin typeface="Abadi" panose="020B0604020104020204" pitchFamily="34" charset="0"/>
                <a:hlinkClick r:id="rId3"/>
              </a:rPr>
              <a:t>CapstoneProject</a:t>
            </a:r>
            <a:r>
              <a:rPr lang="en-US" sz="1400" dirty="0">
                <a:latin typeface="Abadi" panose="020B0604020104020204" pitchFamily="34" charset="0"/>
                <a:hlinkClick r:id="rId3"/>
              </a:rPr>
              <a:t>/blob/main/</a:t>
            </a:r>
            <a:r>
              <a:rPr lang="en-US" sz="1400" dirty="0" err="1">
                <a:latin typeface="Abadi" panose="020B0604020104020204" pitchFamily="34" charset="0"/>
                <a:hlinkClick r:id="rId3"/>
              </a:rPr>
              <a:t>SpaceX_Dashboard_Code.py</a:t>
            </a:r>
            <a:endParaRPr lang="en-US" sz="1400" dirty="0">
              <a:latin typeface="Abadi" panose="020B0604020104020204" pitchFamily="34" charset="0"/>
            </a:endParaRPr>
          </a:p>
          <a:p>
            <a:endParaRPr lang="en-US" sz="1400" dirty="0">
              <a:latin typeface="Abadi" panose="020B0604020104020204" pitchFamily="34" charset="0"/>
            </a:endParaRPr>
          </a:p>
          <a:p>
            <a:endParaRPr lang="en-US" dirty="0"/>
          </a:p>
        </p:txBody>
      </p:sp>
      <p:pic>
        <p:nvPicPr>
          <p:cNvPr id="8" name="Picture 7">
            <a:extLst>
              <a:ext uri="{FF2B5EF4-FFF2-40B4-BE49-F238E27FC236}">
                <a16:creationId xmlns:a16="http://schemas.microsoft.com/office/drawing/2014/main" id="{22138EE7-DAAB-38FE-EBC9-6500FC97C5C7}"/>
              </a:ext>
            </a:extLst>
          </p:cNvPr>
          <p:cNvPicPr>
            <a:picLocks noChangeAspect="1"/>
          </p:cNvPicPr>
          <p:nvPr/>
        </p:nvPicPr>
        <p:blipFill>
          <a:blip r:embed="rId4"/>
          <a:stretch>
            <a:fillRect/>
          </a:stretch>
        </p:blipFill>
        <p:spPr>
          <a:xfrm>
            <a:off x="5996685" y="3354333"/>
            <a:ext cx="6128961" cy="2420992"/>
          </a:xfrm>
          <a:prstGeom prst="rect">
            <a:avLst/>
          </a:prstGeom>
        </p:spPr>
      </p:pic>
      <p:pic>
        <p:nvPicPr>
          <p:cNvPr id="10" name="Picture 9">
            <a:extLst>
              <a:ext uri="{FF2B5EF4-FFF2-40B4-BE49-F238E27FC236}">
                <a16:creationId xmlns:a16="http://schemas.microsoft.com/office/drawing/2014/main" id="{01EC0959-860B-34CD-F3EE-5167CC3C4F32}"/>
              </a:ext>
            </a:extLst>
          </p:cNvPr>
          <p:cNvPicPr>
            <a:picLocks noChangeAspect="1"/>
          </p:cNvPicPr>
          <p:nvPr/>
        </p:nvPicPr>
        <p:blipFill>
          <a:blip r:embed="rId5"/>
          <a:stretch>
            <a:fillRect/>
          </a:stretch>
        </p:blipFill>
        <p:spPr>
          <a:xfrm>
            <a:off x="274427" y="4353340"/>
            <a:ext cx="5499648" cy="1719242"/>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Flowchart: Delay 5">
            <a:extLst>
              <a:ext uri="{FF2B5EF4-FFF2-40B4-BE49-F238E27FC236}">
                <a16:creationId xmlns:a16="http://schemas.microsoft.com/office/drawing/2014/main" id="{AF4343C7-0DF1-B1A3-53D1-8E8A6904CB7B}"/>
              </a:ext>
            </a:extLst>
          </p:cNvPr>
          <p:cNvSpPr/>
          <p:nvPr/>
        </p:nvSpPr>
        <p:spPr>
          <a:xfrm>
            <a:off x="349321" y="1756881"/>
            <a:ext cx="2993204" cy="3678148"/>
          </a:xfrm>
          <a:prstGeom prst="flowChartDelay">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dirty="0">
              <a:latin typeface="Abadi" panose="020B0604020104020204" pitchFamily="34" charset="0"/>
            </a:endParaRPr>
          </a:p>
          <a:p>
            <a:pPr algn="ctr"/>
            <a:endParaRPr lang="en-US" sz="1400" b="1" dirty="0">
              <a:latin typeface="Abadi" panose="020B0604020104020204" pitchFamily="34" charset="0"/>
            </a:endParaRPr>
          </a:p>
          <a:p>
            <a:pPr algn="ctr"/>
            <a:endParaRPr lang="en-US" sz="1400" b="1" dirty="0">
              <a:latin typeface="Abadi" panose="020B0604020104020204" pitchFamily="34" charset="0"/>
            </a:endParaRPr>
          </a:p>
          <a:p>
            <a:pPr algn="ctr"/>
            <a:r>
              <a:rPr lang="en-US" b="1" dirty="0">
                <a:latin typeface="Abadi" panose="020B0604020104020204" pitchFamily="34" charset="0"/>
              </a:rPr>
              <a:t>Building the Model</a:t>
            </a:r>
          </a:p>
          <a:p>
            <a:pPr algn="ctr"/>
            <a:endParaRPr lang="en-US" sz="1600" b="1" dirty="0">
              <a:latin typeface="Abadi" panose="020B0604020104020204" pitchFamily="34" charset="0"/>
            </a:endParaRPr>
          </a:p>
          <a:p>
            <a:pPr marL="285750" indent="-285750" algn="ctr">
              <a:buFont typeface="Arial" panose="020B0604020202020204" pitchFamily="34" charset="0"/>
              <a:buChar char="•"/>
            </a:pPr>
            <a:r>
              <a:rPr lang="en-US" sz="1400" dirty="0">
                <a:latin typeface="Abadi" panose="020B0604020104020204" pitchFamily="34" charset="0"/>
              </a:rPr>
              <a:t>Load the dataset into NumPy and Pandas.</a:t>
            </a:r>
          </a:p>
          <a:p>
            <a:pPr marL="285750" indent="-285750" algn="ctr">
              <a:buFont typeface="Arial" panose="020B0604020202020204" pitchFamily="34" charset="0"/>
              <a:buChar char="•"/>
            </a:pPr>
            <a:r>
              <a:rPr lang="en-US" sz="1400" dirty="0">
                <a:latin typeface="Abadi" panose="020B0604020104020204" pitchFamily="34" charset="0"/>
              </a:rPr>
              <a:t>Transform the data and then split into the training and test data sets</a:t>
            </a:r>
          </a:p>
          <a:p>
            <a:pPr marL="285750" indent="-285750" algn="ctr">
              <a:buFont typeface="Arial" panose="020B0604020202020204" pitchFamily="34" charset="0"/>
              <a:buChar char="•"/>
            </a:pPr>
            <a:r>
              <a:rPr lang="en-US" sz="1400" dirty="0">
                <a:latin typeface="Abadi" panose="020B0604020104020204" pitchFamily="34" charset="0"/>
              </a:rPr>
              <a:t>Decide which type of Machine Language to use</a:t>
            </a:r>
          </a:p>
          <a:p>
            <a:pPr marL="285750" indent="-285750" algn="ctr">
              <a:buFont typeface="Arial" panose="020B0604020202020204" pitchFamily="34" charset="0"/>
              <a:buChar char="•"/>
            </a:pPr>
            <a:r>
              <a:rPr lang="en-US" sz="1400" dirty="0">
                <a:latin typeface="Abadi" panose="020B0604020104020204" pitchFamily="34" charset="0"/>
              </a:rPr>
              <a:t>Set the parameters and algorithms and fit it to dataset</a:t>
            </a:r>
          </a:p>
          <a:p>
            <a:pPr algn="ctr"/>
            <a:endParaRPr lang="en-US" dirty="0"/>
          </a:p>
        </p:txBody>
      </p:sp>
      <p:sp>
        <p:nvSpPr>
          <p:cNvPr id="7" name="Flowchart: Delay 6">
            <a:extLst>
              <a:ext uri="{FF2B5EF4-FFF2-40B4-BE49-F238E27FC236}">
                <a16:creationId xmlns:a16="http://schemas.microsoft.com/office/drawing/2014/main" id="{76948BB3-EB33-7B5B-D58E-F75473ACA2C3}"/>
              </a:ext>
            </a:extLst>
          </p:cNvPr>
          <p:cNvSpPr/>
          <p:nvPr/>
        </p:nvSpPr>
        <p:spPr>
          <a:xfrm>
            <a:off x="3476089" y="1893111"/>
            <a:ext cx="2753475" cy="3327050"/>
          </a:xfrm>
          <a:prstGeom prst="flowChartDelay">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Evaluating the Model</a:t>
            </a:r>
          </a:p>
          <a:p>
            <a:pPr algn="ctr"/>
            <a:endParaRPr lang="en-US" b="1" dirty="0"/>
          </a:p>
          <a:p>
            <a:pPr marL="285750" indent="-285750" algn="ctr">
              <a:buFont typeface="Arial" panose="020B0604020202020204" pitchFamily="34" charset="0"/>
              <a:buChar char="•"/>
            </a:pPr>
            <a:r>
              <a:rPr lang="en-US" sz="1400" dirty="0">
                <a:latin typeface="Abadi" panose="020B0604020104020204" pitchFamily="34" charset="0"/>
              </a:rPr>
              <a:t>Check the accuracy for each model</a:t>
            </a:r>
          </a:p>
          <a:p>
            <a:pPr marL="285750" indent="-285750" algn="ctr">
              <a:buFont typeface="Arial" panose="020B0604020202020204" pitchFamily="34" charset="0"/>
              <a:buChar char="•"/>
            </a:pPr>
            <a:r>
              <a:rPr lang="en-US" sz="1400" dirty="0">
                <a:latin typeface="Abadi" panose="020B0604020104020204" pitchFamily="34" charset="0"/>
              </a:rPr>
              <a:t>Get tuned hyperparameters for each type of algorithms</a:t>
            </a:r>
          </a:p>
          <a:p>
            <a:pPr marL="285750" indent="-285750" algn="ctr">
              <a:buFont typeface="Arial" panose="020B0604020202020204" pitchFamily="34" charset="0"/>
              <a:buChar char="•"/>
            </a:pPr>
            <a:r>
              <a:rPr lang="en-US" sz="1400" dirty="0">
                <a:latin typeface="Abadi" panose="020B0604020104020204" pitchFamily="34" charset="0"/>
              </a:rPr>
              <a:t>Plot the confusion matrix.</a:t>
            </a:r>
          </a:p>
        </p:txBody>
      </p:sp>
      <p:sp>
        <p:nvSpPr>
          <p:cNvPr id="8" name="Flowchart: Delay 7">
            <a:extLst>
              <a:ext uri="{FF2B5EF4-FFF2-40B4-BE49-F238E27FC236}">
                <a16:creationId xmlns:a16="http://schemas.microsoft.com/office/drawing/2014/main" id="{C7018E1D-CE7F-95CC-82DD-53BAB079B309}"/>
              </a:ext>
            </a:extLst>
          </p:cNvPr>
          <p:cNvSpPr/>
          <p:nvPr/>
        </p:nvSpPr>
        <p:spPr>
          <a:xfrm>
            <a:off x="6363128" y="2178121"/>
            <a:ext cx="2445249" cy="2702104"/>
          </a:xfrm>
          <a:prstGeom prst="flowChartDelay">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latin typeface="Abadi" panose="020B0604020104020204" pitchFamily="34" charset="0"/>
              </a:rPr>
              <a:t>Improving the Model</a:t>
            </a:r>
          </a:p>
          <a:p>
            <a:pPr algn="ctr"/>
            <a:endParaRPr lang="en-US" b="1" dirty="0">
              <a:latin typeface="Abadi" panose="020B0604020104020204" pitchFamily="34" charset="0"/>
            </a:endParaRPr>
          </a:p>
          <a:p>
            <a:pPr marL="285750" indent="-285750" algn="ctr">
              <a:buFont typeface="Arial" panose="020B0604020202020204" pitchFamily="34" charset="0"/>
              <a:buChar char="•"/>
            </a:pPr>
            <a:r>
              <a:rPr lang="en-US" sz="1400" dirty="0">
                <a:latin typeface="Abadi" panose="020B0604020104020204" pitchFamily="34" charset="0"/>
              </a:rPr>
              <a:t>User Feature Engineering and Algorithm tuning</a:t>
            </a:r>
          </a:p>
        </p:txBody>
      </p:sp>
      <p:sp>
        <p:nvSpPr>
          <p:cNvPr id="9" name="Flowchart: Delay 8">
            <a:extLst>
              <a:ext uri="{FF2B5EF4-FFF2-40B4-BE49-F238E27FC236}">
                <a16:creationId xmlns:a16="http://schemas.microsoft.com/office/drawing/2014/main" id="{83613B54-58A2-A827-D793-77CA4DDD3C36}"/>
              </a:ext>
            </a:extLst>
          </p:cNvPr>
          <p:cNvSpPr/>
          <p:nvPr/>
        </p:nvSpPr>
        <p:spPr>
          <a:xfrm>
            <a:off x="9051533" y="2661007"/>
            <a:ext cx="2406439" cy="2003460"/>
          </a:xfrm>
          <a:prstGeom prst="flowChartDelay">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atin typeface="Abadi" panose="020B0604020104020204" pitchFamily="34" charset="0"/>
              </a:rPr>
              <a:t>Find the Best Model</a:t>
            </a:r>
          </a:p>
          <a:p>
            <a:pPr algn="ctr"/>
            <a:endParaRPr lang="en-US" b="1" dirty="0">
              <a:latin typeface="Abadi" panose="020B0604020104020204" pitchFamily="34" charset="0"/>
            </a:endParaRPr>
          </a:p>
          <a:p>
            <a:pPr marL="285750" indent="-285750" algn="ctr">
              <a:buFont typeface="Arial" panose="020B0604020202020204" pitchFamily="34" charset="0"/>
              <a:buChar char="•"/>
            </a:pPr>
            <a:r>
              <a:rPr lang="en-US" sz="1400" dirty="0">
                <a:latin typeface="Abadi" panose="020B0604020104020204" pitchFamily="34" charset="0"/>
              </a:rPr>
              <a:t>The model with the best accuracy score will be the best performing model</a:t>
            </a:r>
          </a:p>
        </p:txBody>
      </p:sp>
      <p:sp>
        <p:nvSpPr>
          <p:cNvPr id="10" name="TextBox 9">
            <a:extLst>
              <a:ext uri="{FF2B5EF4-FFF2-40B4-BE49-F238E27FC236}">
                <a16:creationId xmlns:a16="http://schemas.microsoft.com/office/drawing/2014/main" id="{F84F4730-60F3-F1E6-4D2E-59FE0CDE98D7}"/>
              </a:ext>
            </a:extLst>
          </p:cNvPr>
          <p:cNvSpPr txBox="1"/>
          <p:nvPr/>
        </p:nvSpPr>
        <p:spPr>
          <a:xfrm>
            <a:off x="5743254" y="5578868"/>
            <a:ext cx="4263776" cy="954107"/>
          </a:xfrm>
          <a:prstGeom prst="rect">
            <a:avLst/>
          </a:prstGeom>
          <a:noFill/>
        </p:spPr>
        <p:txBody>
          <a:bodyPr wrap="square" rtlCol="0">
            <a:spAutoFit/>
          </a:bodyPr>
          <a:lstStyle/>
          <a:p>
            <a:r>
              <a:rPr lang="en-US" sz="1400" dirty="0" err="1">
                <a:latin typeface="Abadi" panose="020B0604020104020204" pitchFamily="34" charset="0"/>
              </a:rPr>
              <a:t>Githublink</a:t>
            </a:r>
            <a:r>
              <a:rPr lang="en-US" sz="1400" dirty="0">
                <a:latin typeface="Abadi" panose="020B0604020104020204" pitchFamily="34" charset="0"/>
              </a:rPr>
              <a:t>:</a:t>
            </a:r>
          </a:p>
          <a:p>
            <a:r>
              <a:rPr lang="en-US" sz="1400" dirty="0">
                <a:latin typeface="Abadi" panose="020B0604020104020204" pitchFamily="34" charset="0"/>
                <a:hlinkClick r:id="rId3"/>
              </a:rPr>
              <a:t>https://</a:t>
            </a:r>
            <a:r>
              <a:rPr lang="en-US" sz="1400" dirty="0" err="1">
                <a:latin typeface="Abadi" panose="020B0604020104020204" pitchFamily="34" charset="0"/>
                <a:hlinkClick r:id="rId3"/>
              </a:rPr>
              <a:t>github.com</a:t>
            </a:r>
            <a:r>
              <a:rPr lang="en-US" sz="1400" dirty="0">
                <a:latin typeface="Abadi" panose="020B0604020104020204" pitchFamily="34" charset="0"/>
                <a:hlinkClick r:id="rId3"/>
              </a:rPr>
              <a:t>/</a:t>
            </a:r>
            <a:r>
              <a:rPr lang="en-US" sz="1400" dirty="0" err="1">
                <a:latin typeface="Abadi" panose="020B0604020104020204" pitchFamily="34" charset="0"/>
                <a:hlinkClick r:id="rId3"/>
              </a:rPr>
              <a:t>SyamaNair</a:t>
            </a:r>
            <a:r>
              <a:rPr lang="en-US" sz="1400" dirty="0">
                <a:latin typeface="Abadi" panose="020B0604020104020204" pitchFamily="34" charset="0"/>
                <a:hlinkClick r:id="rId3"/>
              </a:rPr>
              <a:t>/</a:t>
            </a:r>
            <a:r>
              <a:rPr lang="en-US" sz="1400" dirty="0" err="1">
                <a:latin typeface="Abadi" panose="020B0604020104020204" pitchFamily="34" charset="0"/>
                <a:hlinkClick r:id="rId3"/>
              </a:rPr>
              <a:t>CapstoneProject</a:t>
            </a:r>
            <a:r>
              <a:rPr lang="en-US" sz="1400" dirty="0">
                <a:latin typeface="Abadi" panose="020B0604020104020204" pitchFamily="34" charset="0"/>
                <a:hlinkClick r:id="rId3"/>
              </a:rPr>
              <a:t>/blob/main/</a:t>
            </a:r>
            <a:r>
              <a:rPr lang="en-US" sz="1400" dirty="0" err="1">
                <a:latin typeface="Abadi" panose="020B0604020104020204" pitchFamily="34" charset="0"/>
                <a:hlinkClick r:id="rId3"/>
              </a:rPr>
              <a:t>SpaceX_Dashboard_Code.py</a:t>
            </a:r>
            <a:endParaRPr lang="en-US" sz="1400" dirty="0">
              <a:latin typeface="Abadi" panose="020B0604020104020204" pitchFamily="34" charset="0"/>
            </a:endParaRPr>
          </a:p>
          <a:p>
            <a:endParaRPr lang="en-US" sz="1400" dirty="0">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70243"/>
            <a:ext cx="3932238"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This scatter plot shows that the larger the flights to the amount of the launch site, the greater the success rate will be.</a:t>
            </a:r>
          </a:p>
          <a:p>
            <a:pPr>
              <a:lnSpc>
                <a:spcPct val="100000"/>
              </a:lnSpc>
              <a:spcBef>
                <a:spcPts val="1400"/>
              </a:spcBef>
            </a:pPr>
            <a:r>
              <a:rPr lang="en-US" sz="1800" dirty="0">
                <a:solidFill>
                  <a:schemeClr val="accent3">
                    <a:lumMod val="25000"/>
                  </a:schemeClr>
                </a:solidFill>
                <a:latin typeface="Abadi" panose="020B0604020104020204" pitchFamily="34" charset="0"/>
              </a:rPr>
              <a:t>The site CCAFS </a:t>
            </a:r>
            <a:r>
              <a:rPr lang="en-US" sz="1800" dirty="0" err="1">
                <a:solidFill>
                  <a:schemeClr val="accent3">
                    <a:lumMod val="25000"/>
                  </a:schemeClr>
                </a:solidFill>
                <a:latin typeface="Abadi" panose="020B0604020104020204" pitchFamily="34" charset="0"/>
              </a:rPr>
              <a:t>SLC40</a:t>
            </a:r>
            <a:r>
              <a:rPr lang="en-US" sz="1800" dirty="0">
                <a:solidFill>
                  <a:schemeClr val="accent3">
                    <a:lumMod val="25000"/>
                  </a:schemeClr>
                </a:solidFill>
                <a:latin typeface="Abadi" panose="020B0604020104020204" pitchFamily="34" charset="0"/>
              </a:rPr>
              <a:t> shows the least of this pattern.</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2" name="Picture 11">
            <a:extLst>
              <a:ext uri="{FF2B5EF4-FFF2-40B4-BE49-F238E27FC236}">
                <a16:creationId xmlns:a16="http://schemas.microsoft.com/office/drawing/2014/main" id="{3310C54C-FDDC-5645-B362-DA337C9D1D3E}"/>
              </a:ext>
            </a:extLst>
          </p:cNvPr>
          <p:cNvPicPr>
            <a:picLocks noChangeAspect="1"/>
          </p:cNvPicPr>
          <p:nvPr/>
        </p:nvPicPr>
        <p:blipFill>
          <a:blip r:embed="rId3"/>
          <a:stretch>
            <a:fillRect/>
          </a:stretch>
        </p:blipFill>
        <p:spPr>
          <a:xfrm>
            <a:off x="4717729" y="1875683"/>
            <a:ext cx="7133333" cy="33619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9735" y="1777412"/>
            <a:ext cx="2895397" cy="3164457"/>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This scatter plot shows once the pay load mass is greater than </a:t>
            </a:r>
            <a:r>
              <a:rPr lang="en-US" sz="1600" dirty="0" err="1">
                <a:solidFill>
                  <a:schemeClr val="accent3">
                    <a:lumMod val="25000"/>
                  </a:schemeClr>
                </a:solidFill>
                <a:latin typeface="Abadi" panose="020B0604020104020204" pitchFamily="34" charset="0"/>
              </a:rPr>
              <a:t>7000kg</a:t>
            </a:r>
            <a:r>
              <a:rPr lang="en-US" sz="1600" dirty="0">
                <a:solidFill>
                  <a:schemeClr val="accent3">
                    <a:lumMod val="25000"/>
                  </a:schemeClr>
                </a:solidFill>
                <a:latin typeface="Abadi" panose="020B0604020104020204" pitchFamily="34" charset="0"/>
              </a:rPr>
              <a:t>, the probability of the success rate will be highly increased.</a:t>
            </a:r>
          </a:p>
          <a:p>
            <a:pPr>
              <a:lnSpc>
                <a:spcPct val="100000"/>
              </a:lnSpc>
              <a:spcBef>
                <a:spcPts val="1400"/>
              </a:spcBef>
            </a:pPr>
            <a:r>
              <a:rPr lang="en-US" sz="1600" dirty="0">
                <a:solidFill>
                  <a:schemeClr val="accent3">
                    <a:lumMod val="25000"/>
                  </a:schemeClr>
                </a:solidFill>
                <a:latin typeface="Abadi" panose="020B0604020104020204" pitchFamily="34" charset="0"/>
              </a:rPr>
              <a:t>However, there is no clear pattern to say the launch site is dependent to the pay load mass for the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A2E94F0B-5095-A911-7294-8C5B698E8C03}"/>
              </a:ext>
            </a:extLst>
          </p:cNvPr>
          <p:cNvPicPr>
            <a:picLocks noChangeAspect="1"/>
          </p:cNvPicPr>
          <p:nvPr/>
        </p:nvPicPr>
        <p:blipFill>
          <a:blip r:embed="rId3"/>
          <a:stretch>
            <a:fillRect/>
          </a:stretch>
        </p:blipFill>
        <p:spPr>
          <a:xfrm>
            <a:off x="4150759" y="1566496"/>
            <a:ext cx="7500390" cy="405743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85198AD-39A3-B779-10EB-BEAF03B7BCE2}"/>
              </a:ext>
            </a:extLst>
          </p:cNvPr>
          <p:cNvPicPr>
            <a:picLocks noChangeAspect="1"/>
          </p:cNvPicPr>
          <p:nvPr/>
        </p:nvPicPr>
        <p:blipFill>
          <a:blip r:embed="rId3"/>
          <a:stretch>
            <a:fillRect/>
          </a:stretch>
        </p:blipFill>
        <p:spPr>
          <a:xfrm>
            <a:off x="1288751" y="1585422"/>
            <a:ext cx="9845561" cy="2020807"/>
          </a:xfrm>
          <a:prstGeom prst="rect">
            <a:avLst/>
          </a:prstGeom>
        </p:spPr>
      </p:pic>
      <p:sp>
        <p:nvSpPr>
          <p:cNvPr id="7" name="TextBox 6">
            <a:extLst>
              <a:ext uri="{FF2B5EF4-FFF2-40B4-BE49-F238E27FC236}">
                <a16:creationId xmlns:a16="http://schemas.microsoft.com/office/drawing/2014/main" id="{EAE497D3-97F2-0190-1EB9-1AF40F1A4C86}"/>
              </a:ext>
            </a:extLst>
          </p:cNvPr>
          <p:cNvSpPr txBox="1"/>
          <p:nvPr/>
        </p:nvSpPr>
        <p:spPr>
          <a:xfrm>
            <a:off x="2178120" y="4078840"/>
            <a:ext cx="8733035" cy="1754326"/>
          </a:xfrm>
          <a:prstGeom prst="rect">
            <a:avLst/>
          </a:prstGeom>
          <a:noFill/>
        </p:spPr>
        <p:txBody>
          <a:bodyPr wrap="square" rtlCol="0">
            <a:spAutoFit/>
          </a:bodyPr>
          <a:lstStyle/>
          <a:p>
            <a:r>
              <a:rPr lang="en-US" dirty="0"/>
              <a:t>This figure depicted the possibility of the orbits to influence the landing outcomes as some of the orbits has 100% success rate such as </a:t>
            </a:r>
            <a:r>
              <a:rPr lang="en-US" dirty="0" err="1"/>
              <a:t>SSO</a:t>
            </a:r>
            <a:r>
              <a:rPr lang="en-US" dirty="0"/>
              <a:t>, HEO, GEO and ES-</a:t>
            </a:r>
            <a:r>
              <a:rPr lang="en-US" dirty="0" err="1"/>
              <a:t>L1</a:t>
            </a:r>
            <a:r>
              <a:rPr lang="en-US" dirty="0"/>
              <a:t> while SO orbit produced 0% rate of success.</a:t>
            </a:r>
          </a:p>
          <a:p>
            <a:r>
              <a:rPr lang="en-US" dirty="0"/>
              <a:t>However, deeper analysis show that some of this orbit s has only 1 occurrence such as GEO, SO, HEO and ES-</a:t>
            </a:r>
            <a:r>
              <a:rPr lang="en-US" dirty="0" err="1"/>
              <a:t>L1</a:t>
            </a:r>
            <a:r>
              <a:rPr lang="en-US" dirty="0"/>
              <a:t> which mean this requires more data in the dataset to see a pattern or trend before a conclusion can be arrived at.</a:t>
            </a: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FD20FFC-ADF6-93CF-6A44-9A3B515218AA}"/>
              </a:ext>
            </a:extLst>
          </p:cNvPr>
          <p:cNvPicPr>
            <a:picLocks noChangeAspect="1"/>
          </p:cNvPicPr>
          <p:nvPr/>
        </p:nvPicPr>
        <p:blipFill>
          <a:blip r:embed="rId3"/>
          <a:stretch>
            <a:fillRect/>
          </a:stretch>
        </p:blipFill>
        <p:spPr>
          <a:xfrm>
            <a:off x="1194728" y="1508365"/>
            <a:ext cx="10135155" cy="2056767"/>
          </a:xfrm>
          <a:prstGeom prst="rect">
            <a:avLst/>
          </a:prstGeom>
        </p:spPr>
      </p:pic>
      <p:sp>
        <p:nvSpPr>
          <p:cNvPr id="7" name="TextBox 6">
            <a:extLst>
              <a:ext uri="{FF2B5EF4-FFF2-40B4-BE49-F238E27FC236}">
                <a16:creationId xmlns:a16="http://schemas.microsoft.com/office/drawing/2014/main" id="{9D86FAF9-9A6E-2DE3-81CF-459ADA240415}"/>
              </a:ext>
            </a:extLst>
          </p:cNvPr>
          <p:cNvSpPr txBox="1"/>
          <p:nvPr/>
        </p:nvSpPr>
        <p:spPr>
          <a:xfrm>
            <a:off x="1982912" y="4130211"/>
            <a:ext cx="8907695" cy="1477328"/>
          </a:xfrm>
          <a:prstGeom prst="rect">
            <a:avLst/>
          </a:prstGeom>
          <a:noFill/>
        </p:spPr>
        <p:txBody>
          <a:bodyPr wrap="square" rtlCol="0">
            <a:spAutoFit/>
          </a:bodyPr>
          <a:lstStyle/>
          <a:p>
            <a:r>
              <a:rPr lang="en-US" dirty="0"/>
              <a:t>This scatter plot shows that generally , the larger the flight number on each orbit, the greater the success rate, especially for LEO orbit, except for GTO orbit which depicts no relationship between both attributes.</a:t>
            </a:r>
          </a:p>
          <a:p>
            <a:r>
              <a:rPr lang="en-US" dirty="0"/>
              <a:t>Orbit that only has 1 occurrence should also be excluded from the above statement as its’s needed more dataset.</a:t>
            </a: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B527DBB3-5DFD-EF7E-FF1B-782DB5C206C4}"/>
              </a:ext>
            </a:extLst>
          </p:cNvPr>
          <p:cNvPicPr>
            <a:picLocks noChangeAspect="1"/>
          </p:cNvPicPr>
          <p:nvPr/>
        </p:nvPicPr>
        <p:blipFill>
          <a:blip r:embed="rId3"/>
          <a:stretch>
            <a:fillRect/>
          </a:stretch>
        </p:blipFill>
        <p:spPr>
          <a:xfrm>
            <a:off x="937702" y="1489752"/>
            <a:ext cx="10677233" cy="2229493"/>
          </a:xfrm>
          <a:prstGeom prst="rect">
            <a:avLst/>
          </a:prstGeom>
        </p:spPr>
      </p:pic>
      <p:sp>
        <p:nvSpPr>
          <p:cNvPr id="9" name="TextBox 8">
            <a:extLst>
              <a:ext uri="{FF2B5EF4-FFF2-40B4-BE49-F238E27FC236}">
                <a16:creationId xmlns:a16="http://schemas.microsoft.com/office/drawing/2014/main" id="{6B6047E8-5364-34D8-04A9-AAB4F890B560}"/>
              </a:ext>
            </a:extLst>
          </p:cNvPr>
          <p:cNvSpPr txBox="1"/>
          <p:nvPr/>
        </p:nvSpPr>
        <p:spPr>
          <a:xfrm>
            <a:off x="1541124" y="4202130"/>
            <a:ext cx="9462498" cy="1200329"/>
          </a:xfrm>
          <a:prstGeom prst="rect">
            <a:avLst/>
          </a:prstGeom>
          <a:noFill/>
        </p:spPr>
        <p:txBody>
          <a:bodyPr wrap="square" rtlCol="0">
            <a:spAutoFit/>
          </a:bodyPr>
          <a:lstStyle/>
          <a:p>
            <a:r>
              <a:rPr lang="en-US" dirty="0"/>
              <a:t>Heavier payload has positive impact on LEO, ISS, and PO orbits. However, it has negative impact on MEO and </a:t>
            </a:r>
            <a:r>
              <a:rPr lang="en-US" dirty="0" err="1"/>
              <a:t>VLEO</a:t>
            </a:r>
            <a:r>
              <a:rPr lang="en-US" dirty="0"/>
              <a:t> orbits.</a:t>
            </a:r>
          </a:p>
          <a:p>
            <a:r>
              <a:rPr lang="en-US" dirty="0"/>
              <a:t>GTO orbit seems to depict no relation between the attributes.</a:t>
            </a:r>
          </a:p>
          <a:p>
            <a:r>
              <a:rPr lang="en-US" dirty="0"/>
              <a:t>Meanwhile  SO, GEO and HEO orbits need more data to see any pattern to make predictions.</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67AB362-CBB2-FBCA-1868-FA3B042579C8}"/>
              </a:ext>
            </a:extLst>
          </p:cNvPr>
          <p:cNvPicPr>
            <a:picLocks noChangeAspect="1"/>
          </p:cNvPicPr>
          <p:nvPr/>
        </p:nvPicPr>
        <p:blipFill>
          <a:blip r:embed="rId3"/>
          <a:stretch>
            <a:fillRect/>
          </a:stretch>
        </p:blipFill>
        <p:spPr>
          <a:xfrm>
            <a:off x="477497" y="1665997"/>
            <a:ext cx="11073507" cy="2392295"/>
          </a:xfrm>
          <a:prstGeom prst="rect">
            <a:avLst/>
          </a:prstGeom>
        </p:spPr>
      </p:pic>
      <p:sp>
        <p:nvSpPr>
          <p:cNvPr id="7" name="TextBox 6">
            <a:extLst>
              <a:ext uri="{FF2B5EF4-FFF2-40B4-BE49-F238E27FC236}">
                <a16:creationId xmlns:a16="http://schemas.microsoft.com/office/drawing/2014/main" id="{85CCFB6D-2097-584D-BF5B-ABEB0E683C5C}"/>
              </a:ext>
            </a:extLst>
          </p:cNvPr>
          <p:cNvSpPr txBox="1"/>
          <p:nvPr/>
        </p:nvSpPr>
        <p:spPr>
          <a:xfrm>
            <a:off x="2291136" y="4613096"/>
            <a:ext cx="7387119" cy="646331"/>
          </a:xfrm>
          <a:prstGeom prst="rect">
            <a:avLst/>
          </a:prstGeom>
          <a:noFill/>
        </p:spPr>
        <p:txBody>
          <a:bodyPr wrap="square" rtlCol="0">
            <a:spAutoFit/>
          </a:bodyPr>
          <a:lstStyle/>
          <a:p>
            <a:r>
              <a:rPr lang="en-US" dirty="0"/>
              <a:t>This figure depicts the increasing trend from the year 2013 to 2020. If the trend continues in coming years, then the success rate will steadily increase.</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TextBox 6">
            <a:extLst>
              <a:ext uri="{FF2B5EF4-FFF2-40B4-BE49-F238E27FC236}">
                <a16:creationId xmlns:a16="http://schemas.microsoft.com/office/drawing/2014/main" id="{508E26D9-6D1E-70CF-D746-1E53DB754A12}"/>
              </a:ext>
            </a:extLst>
          </p:cNvPr>
          <p:cNvSpPr txBox="1"/>
          <p:nvPr/>
        </p:nvSpPr>
        <p:spPr>
          <a:xfrm>
            <a:off x="2828817" y="4798030"/>
            <a:ext cx="6534365" cy="923330"/>
          </a:xfrm>
          <a:prstGeom prst="rect">
            <a:avLst/>
          </a:prstGeom>
          <a:noFill/>
        </p:spPr>
        <p:txBody>
          <a:bodyPr wrap="square" rtlCol="0">
            <a:spAutoFit/>
          </a:bodyPr>
          <a:lstStyle/>
          <a:p>
            <a:r>
              <a:rPr lang="en-US" dirty="0"/>
              <a:t>Here we used the </a:t>
            </a:r>
            <a:r>
              <a:rPr lang="en-US" dirty="0" err="1"/>
              <a:t>sql</a:t>
            </a:r>
            <a:r>
              <a:rPr lang="en-US" dirty="0"/>
              <a:t> key word ‘Distinct’ to get back the unique launch sites from SpaceX data table. It returned the 4 unique launch sites from the data set.</a:t>
            </a:r>
          </a:p>
        </p:txBody>
      </p:sp>
      <p:pic>
        <p:nvPicPr>
          <p:cNvPr id="9" name="Picture 8">
            <a:extLst>
              <a:ext uri="{FF2B5EF4-FFF2-40B4-BE49-F238E27FC236}">
                <a16:creationId xmlns:a16="http://schemas.microsoft.com/office/drawing/2014/main" id="{4EB49108-B2AE-0FB0-F909-F6F19E5672C0}"/>
              </a:ext>
            </a:extLst>
          </p:cNvPr>
          <p:cNvPicPr>
            <a:picLocks noChangeAspect="1"/>
          </p:cNvPicPr>
          <p:nvPr/>
        </p:nvPicPr>
        <p:blipFill>
          <a:blip r:embed="rId3"/>
          <a:stretch>
            <a:fillRect/>
          </a:stretch>
        </p:blipFill>
        <p:spPr>
          <a:xfrm>
            <a:off x="3285813" y="1509288"/>
            <a:ext cx="5056803" cy="302320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DFF98493-8B1C-91B5-4993-BCE0604F6935}"/>
              </a:ext>
            </a:extLst>
          </p:cNvPr>
          <p:cNvSpPr txBox="1"/>
          <p:nvPr/>
        </p:nvSpPr>
        <p:spPr>
          <a:xfrm>
            <a:off x="2568539" y="5515033"/>
            <a:ext cx="7880279" cy="646331"/>
          </a:xfrm>
          <a:prstGeom prst="rect">
            <a:avLst/>
          </a:prstGeom>
          <a:noFill/>
        </p:spPr>
        <p:txBody>
          <a:bodyPr wrap="square" rtlCol="0">
            <a:spAutoFit/>
          </a:bodyPr>
          <a:lstStyle/>
          <a:p>
            <a:r>
              <a:rPr lang="en-US" dirty="0"/>
              <a:t>We used key words ‘like’  to pick up sites beginning with ‘</a:t>
            </a:r>
            <a:r>
              <a:rPr lang="en-US" dirty="0" err="1"/>
              <a:t>CCA</a:t>
            </a:r>
            <a:r>
              <a:rPr lang="en-US" dirty="0"/>
              <a:t>’ and set the record ‘limit’ to 50. So, it returned 50 records of which 5 are shown here.</a:t>
            </a:r>
          </a:p>
        </p:txBody>
      </p:sp>
      <p:pic>
        <p:nvPicPr>
          <p:cNvPr id="9" name="Picture 8">
            <a:extLst>
              <a:ext uri="{FF2B5EF4-FFF2-40B4-BE49-F238E27FC236}">
                <a16:creationId xmlns:a16="http://schemas.microsoft.com/office/drawing/2014/main" id="{7F45FB12-B5A0-E473-392D-484BCA2AB168}"/>
              </a:ext>
            </a:extLst>
          </p:cNvPr>
          <p:cNvPicPr>
            <a:picLocks noChangeAspect="1"/>
          </p:cNvPicPr>
          <p:nvPr/>
        </p:nvPicPr>
        <p:blipFill>
          <a:blip r:embed="rId3"/>
          <a:stretch>
            <a:fillRect/>
          </a:stretch>
        </p:blipFill>
        <p:spPr>
          <a:xfrm>
            <a:off x="2948683" y="1342967"/>
            <a:ext cx="6503542" cy="402600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A5CA2A11-8CA5-152F-BC82-69A9915F49C4}"/>
              </a:ext>
            </a:extLst>
          </p:cNvPr>
          <p:cNvSpPr txBox="1"/>
          <p:nvPr/>
        </p:nvSpPr>
        <p:spPr>
          <a:xfrm>
            <a:off x="3501775" y="4152271"/>
            <a:ext cx="5188449" cy="646331"/>
          </a:xfrm>
          <a:prstGeom prst="rect">
            <a:avLst/>
          </a:prstGeom>
          <a:noFill/>
        </p:spPr>
        <p:txBody>
          <a:bodyPr wrap="square" rtlCol="0">
            <a:spAutoFit/>
          </a:bodyPr>
          <a:lstStyle/>
          <a:p>
            <a:r>
              <a:rPr lang="en-US" dirty="0"/>
              <a:t>Calculated the total payload mass carried by the boosters from NASA using the above query.</a:t>
            </a:r>
          </a:p>
        </p:txBody>
      </p:sp>
      <p:pic>
        <p:nvPicPr>
          <p:cNvPr id="9" name="Picture 8">
            <a:extLst>
              <a:ext uri="{FF2B5EF4-FFF2-40B4-BE49-F238E27FC236}">
                <a16:creationId xmlns:a16="http://schemas.microsoft.com/office/drawing/2014/main" id="{3505338A-A77B-DA86-AE0F-90F6E2CA87C4}"/>
              </a:ext>
            </a:extLst>
          </p:cNvPr>
          <p:cNvPicPr>
            <a:picLocks noChangeAspect="1"/>
          </p:cNvPicPr>
          <p:nvPr/>
        </p:nvPicPr>
        <p:blipFill>
          <a:blip r:embed="rId3"/>
          <a:stretch>
            <a:fillRect/>
          </a:stretch>
        </p:blipFill>
        <p:spPr>
          <a:xfrm>
            <a:off x="1592076" y="1783185"/>
            <a:ext cx="8716042" cy="199676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TextBox 6">
            <a:extLst>
              <a:ext uri="{FF2B5EF4-FFF2-40B4-BE49-F238E27FC236}">
                <a16:creationId xmlns:a16="http://schemas.microsoft.com/office/drawing/2014/main" id="{AD1B6448-6925-F2A8-BAEA-BE5EE4EE75BA}"/>
              </a:ext>
            </a:extLst>
          </p:cNvPr>
          <p:cNvSpPr txBox="1"/>
          <p:nvPr/>
        </p:nvSpPr>
        <p:spPr>
          <a:xfrm>
            <a:off x="2948683" y="4705564"/>
            <a:ext cx="5465851" cy="646331"/>
          </a:xfrm>
          <a:prstGeom prst="rect">
            <a:avLst/>
          </a:prstGeom>
          <a:noFill/>
        </p:spPr>
        <p:txBody>
          <a:bodyPr wrap="square" rtlCol="0">
            <a:spAutoFit/>
          </a:bodyPr>
          <a:lstStyle/>
          <a:p>
            <a:r>
              <a:rPr lang="en-US" dirty="0"/>
              <a:t>Calculated the average payload mass carried by booster version </a:t>
            </a:r>
            <a:r>
              <a:rPr lang="en-US" dirty="0" err="1"/>
              <a:t>F9</a:t>
            </a:r>
            <a:r>
              <a:rPr lang="en-US" dirty="0"/>
              <a:t> </a:t>
            </a:r>
            <a:r>
              <a:rPr lang="en-US" dirty="0" err="1"/>
              <a:t>v1.1</a:t>
            </a:r>
            <a:r>
              <a:rPr lang="en-US" dirty="0"/>
              <a:t> as 2928.4</a:t>
            </a:r>
          </a:p>
        </p:txBody>
      </p:sp>
      <p:pic>
        <p:nvPicPr>
          <p:cNvPr id="9" name="Picture 8">
            <a:extLst>
              <a:ext uri="{FF2B5EF4-FFF2-40B4-BE49-F238E27FC236}">
                <a16:creationId xmlns:a16="http://schemas.microsoft.com/office/drawing/2014/main" id="{133C17E1-BB05-1B6D-A0DA-1B4786700C2C}"/>
              </a:ext>
            </a:extLst>
          </p:cNvPr>
          <p:cNvPicPr>
            <a:picLocks noChangeAspect="1"/>
          </p:cNvPicPr>
          <p:nvPr/>
        </p:nvPicPr>
        <p:blipFill>
          <a:blip r:embed="rId3"/>
          <a:stretch>
            <a:fillRect/>
          </a:stretch>
        </p:blipFill>
        <p:spPr>
          <a:xfrm>
            <a:off x="1996000" y="2414714"/>
            <a:ext cx="8200000" cy="202857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TextBox 7">
            <a:extLst>
              <a:ext uri="{FF2B5EF4-FFF2-40B4-BE49-F238E27FC236}">
                <a16:creationId xmlns:a16="http://schemas.microsoft.com/office/drawing/2014/main" id="{87F203F4-55ED-A770-6405-1583D35A6D89}"/>
              </a:ext>
            </a:extLst>
          </p:cNvPr>
          <p:cNvSpPr txBox="1"/>
          <p:nvPr/>
        </p:nvSpPr>
        <p:spPr>
          <a:xfrm>
            <a:off x="3423312" y="4342864"/>
            <a:ext cx="5494657" cy="923330"/>
          </a:xfrm>
          <a:prstGeom prst="rect">
            <a:avLst/>
          </a:prstGeom>
          <a:noFill/>
        </p:spPr>
        <p:txBody>
          <a:bodyPr wrap="square" rtlCol="0">
            <a:spAutoFit/>
          </a:bodyPr>
          <a:lstStyle/>
          <a:p>
            <a:r>
              <a:rPr lang="en-US" dirty="0"/>
              <a:t>Used the </a:t>
            </a:r>
            <a:r>
              <a:rPr lang="en-US" dirty="0" err="1"/>
              <a:t>sql</a:t>
            </a:r>
            <a:r>
              <a:rPr lang="en-US" dirty="0"/>
              <a:t> Min() function to get the result. We got the result as 22</a:t>
            </a:r>
            <a:r>
              <a:rPr lang="en-US" baseline="30000" dirty="0"/>
              <a:t>nd</a:t>
            </a:r>
            <a:r>
              <a:rPr lang="en-US" dirty="0"/>
              <a:t> of December 2015 as the first successful ground landing date.</a:t>
            </a:r>
          </a:p>
        </p:txBody>
      </p:sp>
      <p:pic>
        <p:nvPicPr>
          <p:cNvPr id="10" name="Picture 9">
            <a:extLst>
              <a:ext uri="{FF2B5EF4-FFF2-40B4-BE49-F238E27FC236}">
                <a16:creationId xmlns:a16="http://schemas.microsoft.com/office/drawing/2014/main" id="{DFCFE4CC-8272-A38C-2E5F-6E6EF30366B5}"/>
              </a:ext>
            </a:extLst>
          </p:cNvPr>
          <p:cNvPicPr>
            <a:picLocks noChangeAspect="1"/>
          </p:cNvPicPr>
          <p:nvPr/>
        </p:nvPicPr>
        <p:blipFill>
          <a:blip r:embed="rId3"/>
          <a:stretch>
            <a:fillRect/>
          </a:stretch>
        </p:blipFill>
        <p:spPr>
          <a:xfrm>
            <a:off x="2489716" y="1850876"/>
            <a:ext cx="7076190" cy="219047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47963" y="1617960"/>
            <a:ext cx="7366572" cy="44076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 Data collection using API and Web Scraping</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 Data Wrangling</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 Exploratory Data Analysis with SQL and Visualization</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 Interactive Visual Analytics </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 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Interactive analytics in Screenshots</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   Predictive Analytics result from Machine Learning Lab</a:t>
            </a:r>
          </a:p>
          <a:p>
            <a:pPr marL="0" indent="0" algn="just">
              <a:lnSpc>
                <a:spcPct val="107000"/>
              </a:lnSpc>
              <a:spcBef>
                <a:spcPts val="0"/>
              </a:spcBef>
              <a:buNone/>
            </a:pPr>
            <a:r>
              <a:rPr lang="en-US" sz="1400" dirty="0">
                <a:solidFill>
                  <a:srgbClr val="1F1F1F"/>
                </a:solidFill>
                <a:effectLst/>
                <a:latin typeface="Abadi" panose="020B0604020104020204" pitchFamily="34" charset="0"/>
                <a:ea typeface="Times New Roman" panose="02020603050405020304" pitchFamily="18" charset="0"/>
                <a:cs typeface="Times New Roman" panose="02020603050405020304" pitchFamily="18" charset="0"/>
              </a:rPr>
              <a:t> </a:t>
            </a: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85411027-35BE-B37A-F38C-34A45AA1F3B0}"/>
              </a:ext>
            </a:extLst>
          </p:cNvPr>
          <p:cNvPicPr>
            <a:picLocks noChangeAspect="1"/>
          </p:cNvPicPr>
          <p:nvPr/>
        </p:nvPicPr>
        <p:blipFill>
          <a:blip r:embed="rId3"/>
          <a:stretch>
            <a:fillRect/>
          </a:stretch>
        </p:blipFill>
        <p:spPr>
          <a:xfrm>
            <a:off x="1140588" y="1599996"/>
            <a:ext cx="10219048" cy="2733333"/>
          </a:xfrm>
          <a:prstGeom prst="rect">
            <a:avLst/>
          </a:prstGeom>
        </p:spPr>
      </p:pic>
      <p:sp>
        <p:nvSpPr>
          <p:cNvPr id="9" name="TextBox 8">
            <a:extLst>
              <a:ext uri="{FF2B5EF4-FFF2-40B4-BE49-F238E27FC236}">
                <a16:creationId xmlns:a16="http://schemas.microsoft.com/office/drawing/2014/main" id="{5E26ECD6-466F-98A2-6C69-FB13CA151DA6}"/>
              </a:ext>
            </a:extLst>
          </p:cNvPr>
          <p:cNvSpPr txBox="1"/>
          <p:nvPr/>
        </p:nvSpPr>
        <p:spPr>
          <a:xfrm>
            <a:off x="2763747" y="4798031"/>
            <a:ext cx="7397395" cy="923330"/>
          </a:xfrm>
          <a:prstGeom prst="rect">
            <a:avLst/>
          </a:prstGeom>
          <a:noFill/>
        </p:spPr>
        <p:txBody>
          <a:bodyPr wrap="square" rtlCol="0">
            <a:spAutoFit/>
          </a:bodyPr>
          <a:lstStyle/>
          <a:p>
            <a:r>
              <a:rPr lang="en-US" dirty="0"/>
              <a:t>Use of ’WHERE’ clause to filter for boosters which have successfully landed on drone ship and applied the ‘AND’ condition to determine successful landing with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8334B61-7326-9B4A-9D7E-265B7DB41731}"/>
              </a:ext>
            </a:extLst>
          </p:cNvPr>
          <p:cNvPicPr>
            <a:picLocks noChangeAspect="1"/>
          </p:cNvPicPr>
          <p:nvPr/>
        </p:nvPicPr>
        <p:blipFill>
          <a:blip r:embed="rId3"/>
          <a:stretch>
            <a:fillRect/>
          </a:stretch>
        </p:blipFill>
        <p:spPr>
          <a:xfrm>
            <a:off x="1464196" y="1729577"/>
            <a:ext cx="8914286" cy="2371429"/>
          </a:xfrm>
          <a:prstGeom prst="rect">
            <a:avLst/>
          </a:prstGeom>
        </p:spPr>
      </p:pic>
      <p:sp>
        <p:nvSpPr>
          <p:cNvPr id="7" name="TextBox 6">
            <a:extLst>
              <a:ext uri="{FF2B5EF4-FFF2-40B4-BE49-F238E27FC236}">
                <a16:creationId xmlns:a16="http://schemas.microsoft.com/office/drawing/2014/main" id="{35C46EEA-EB23-BCD6-5DC4-775968F4E363}"/>
              </a:ext>
            </a:extLst>
          </p:cNvPr>
          <p:cNvSpPr txBox="1"/>
          <p:nvPr/>
        </p:nvSpPr>
        <p:spPr>
          <a:xfrm>
            <a:off x="2476073" y="4469258"/>
            <a:ext cx="7068619" cy="646331"/>
          </a:xfrm>
          <a:prstGeom prst="rect">
            <a:avLst/>
          </a:prstGeom>
          <a:noFill/>
        </p:spPr>
        <p:txBody>
          <a:bodyPr wrap="square" rtlCol="0">
            <a:spAutoFit/>
          </a:bodyPr>
          <a:lstStyle/>
          <a:p>
            <a:r>
              <a:rPr lang="en-US" dirty="0"/>
              <a:t>We used COUNT function to to get the counts of Success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172EECC-9B35-6579-DBE0-8A1EAA7DA6A8}"/>
              </a:ext>
            </a:extLst>
          </p:cNvPr>
          <p:cNvPicPr>
            <a:picLocks noChangeAspect="1"/>
          </p:cNvPicPr>
          <p:nvPr/>
        </p:nvPicPr>
        <p:blipFill>
          <a:blip r:embed="rId3"/>
          <a:stretch>
            <a:fillRect/>
          </a:stretch>
        </p:blipFill>
        <p:spPr>
          <a:xfrm>
            <a:off x="1520732" y="1433664"/>
            <a:ext cx="9349326" cy="3990672"/>
          </a:xfrm>
          <a:prstGeom prst="rect">
            <a:avLst/>
          </a:prstGeom>
        </p:spPr>
      </p:pic>
      <p:sp>
        <p:nvSpPr>
          <p:cNvPr id="7" name="TextBox 6">
            <a:extLst>
              <a:ext uri="{FF2B5EF4-FFF2-40B4-BE49-F238E27FC236}">
                <a16:creationId xmlns:a16="http://schemas.microsoft.com/office/drawing/2014/main" id="{6A72B6DC-1F4A-1EFB-AFFC-C73FC623AB69}"/>
              </a:ext>
            </a:extLst>
          </p:cNvPr>
          <p:cNvSpPr txBox="1"/>
          <p:nvPr/>
        </p:nvSpPr>
        <p:spPr>
          <a:xfrm>
            <a:off x="3048574" y="5690604"/>
            <a:ext cx="7246132" cy="646331"/>
          </a:xfrm>
          <a:prstGeom prst="rect">
            <a:avLst/>
          </a:prstGeom>
          <a:noFill/>
        </p:spPr>
        <p:txBody>
          <a:bodyPr wrap="square" rtlCol="0">
            <a:spAutoFit/>
          </a:bodyPr>
          <a:lstStyle/>
          <a:p>
            <a:r>
              <a:rPr lang="en-US" dirty="0"/>
              <a:t>We determined the Booster version that has carried the maximum payload using subquery, WHERE clause, Max() function and </a:t>
            </a:r>
            <a:r>
              <a:rPr lang="en-US" dirty="0" err="1"/>
              <a:t>ORDERBY</a:t>
            </a:r>
            <a:r>
              <a:rPr lang="en-US" dirty="0"/>
              <a:t> clause.</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16B6C06-016F-CA40-DEF3-F1BA376995B5}"/>
              </a:ext>
            </a:extLst>
          </p:cNvPr>
          <p:cNvPicPr>
            <a:picLocks noChangeAspect="1"/>
          </p:cNvPicPr>
          <p:nvPr/>
        </p:nvPicPr>
        <p:blipFill>
          <a:blip r:embed="rId3"/>
          <a:stretch>
            <a:fillRect/>
          </a:stretch>
        </p:blipFill>
        <p:spPr>
          <a:xfrm>
            <a:off x="953143" y="1934340"/>
            <a:ext cx="10285714" cy="1961905"/>
          </a:xfrm>
          <a:prstGeom prst="rect">
            <a:avLst/>
          </a:prstGeom>
        </p:spPr>
      </p:pic>
      <p:sp>
        <p:nvSpPr>
          <p:cNvPr id="7" name="TextBox 6">
            <a:extLst>
              <a:ext uri="{FF2B5EF4-FFF2-40B4-BE49-F238E27FC236}">
                <a16:creationId xmlns:a16="http://schemas.microsoft.com/office/drawing/2014/main" id="{FE847311-1188-E9D4-9ED8-2040DCEEE3E7}"/>
              </a:ext>
            </a:extLst>
          </p:cNvPr>
          <p:cNvSpPr txBox="1"/>
          <p:nvPr/>
        </p:nvSpPr>
        <p:spPr>
          <a:xfrm>
            <a:off x="2157573" y="4284324"/>
            <a:ext cx="8414535" cy="646331"/>
          </a:xfrm>
          <a:prstGeom prst="rect">
            <a:avLst/>
          </a:prstGeom>
          <a:noFill/>
        </p:spPr>
        <p:txBody>
          <a:bodyPr wrap="square" rtlCol="0">
            <a:spAutoFit/>
          </a:bodyPr>
          <a:lstStyle/>
          <a:p>
            <a:r>
              <a:rPr lang="en-US" dirty="0"/>
              <a:t>Used combination of WHERE clause, AND, </a:t>
            </a:r>
            <a:r>
              <a:rPr lang="en-US" dirty="0" err="1"/>
              <a:t>SUBSTR</a:t>
            </a:r>
            <a:r>
              <a:rPr lang="en-US" dirty="0"/>
              <a:t>() conditions to filter for failed landing outcomes in drone ship, their booster versions and launch site names for the year 2015.</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D83E494-4D95-9BE4-1EFD-38D17212E8D5}"/>
              </a:ext>
            </a:extLst>
          </p:cNvPr>
          <p:cNvPicPr>
            <a:picLocks noChangeAspect="1"/>
          </p:cNvPicPr>
          <p:nvPr/>
        </p:nvPicPr>
        <p:blipFill>
          <a:blip r:embed="rId3"/>
          <a:stretch>
            <a:fillRect/>
          </a:stretch>
        </p:blipFill>
        <p:spPr>
          <a:xfrm>
            <a:off x="1215348" y="1390905"/>
            <a:ext cx="9761303" cy="3854094"/>
          </a:xfrm>
          <a:prstGeom prst="rect">
            <a:avLst/>
          </a:prstGeom>
        </p:spPr>
      </p:pic>
      <p:sp>
        <p:nvSpPr>
          <p:cNvPr id="7" name="TextBox 6">
            <a:extLst>
              <a:ext uri="{FF2B5EF4-FFF2-40B4-BE49-F238E27FC236}">
                <a16:creationId xmlns:a16="http://schemas.microsoft.com/office/drawing/2014/main" id="{1EB02232-7740-125A-3FC7-36BE161872EA}"/>
              </a:ext>
            </a:extLst>
          </p:cNvPr>
          <p:cNvSpPr txBox="1"/>
          <p:nvPr/>
        </p:nvSpPr>
        <p:spPr>
          <a:xfrm>
            <a:off x="2496620" y="5425408"/>
            <a:ext cx="7736441" cy="1200329"/>
          </a:xfrm>
          <a:prstGeom prst="rect">
            <a:avLst/>
          </a:prstGeom>
          <a:noFill/>
        </p:spPr>
        <p:txBody>
          <a:bodyPr wrap="square" rtlCol="0">
            <a:spAutoFit/>
          </a:bodyPr>
          <a:lstStyle/>
          <a:p>
            <a:r>
              <a:rPr lang="en-US" dirty="0"/>
              <a:t>Selected landing outcomes and the COUNT of landing outcomes from the data and used the WHERE clause to filter for landing outcomes BETWEEN 04-06-2010 and 20-03-2017. Also applied GROUP BY clause to group the outcomes and </a:t>
            </a:r>
            <a:r>
              <a:rPr lang="en-US" dirty="0" err="1"/>
              <a:t>ORDERBY</a:t>
            </a:r>
            <a:r>
              <a:rPr lang="en-US" dirty="0"/>
              <a:t> to order the grouped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Launch Sites</a:t>
            </a:r>
          </a:p>
        </p:txBody>
      </p:sp>
      <p:pic>
        <p:nvPicPr>
          <p:cNvPr id="8" name="Picture 7">
            <a:extLst>
              <a:ext uri="{FF2B5EF4-FFF2-40B4-BE49-F238E27FC236}">
                <a16:creationId xmlns:a16="http://schemas.microsoft.com/office/drawing/2014/main" id="{69ECA6E6-DADF-CFC6-26A5-55BB35DE0622}"/>
              </a:ext>
            </a:extLst>
          </p:cNvPr>
          <p:cNvPicPr>
            <a:picLocks noChangeAspect="1"/>
          </p:cNvPicPr>
          <p:nvPr/>
        </p:nvPicPr>
        <p:blipFill>
          <a:blip r:embed="rId3"/>
          <a:stretch>
            <a:fillRect/>
          </a:stretch>
        </p:blipFill>
        <p:spPr>
          <a:xfrm>
            <a:off x="617674" y="1415666"/>
            <a:ext cx="9333333" cy="4704762"/>
          </a:xfrm>
          <a:prstGeom prst="rect">
            <a:avLst/>
          </a:prstGeom>
        </p:spPr>
      </p:pic>
      <p:sp>
        <p:nvSpPr>
          <p:cNvPr id="9" name="TextBox 8">
            <a:extLst>
              <a:ext uri="{FF2B5EF4-FFF2-40B4-BE49-F238E27FC236}">
                <a16:creationId xmlns:a16="http://schemas.microsoft.com/office/drawing/2014/main" id="{7D44F71D-F28D-5F64-CC5B-3A6E0A96CAFD}"/>
              </a:ext>
            </a:extLst>
          </p:cNvPr>
          <p:cNvSpPr txBox="1"/>
          <p:nvPr/>
        </p:nvSpPr>
        <p:spPr>
          <a:xfrm>
            <a:off x="10191964" y="1705510"/>
            <a:ext cx="1695236" cy="1200329"/>
          </a:xfrm>
          <a:prstGeom prst="rect">
            <a:avLst/>
          </a:prstGeom>
          <a:noFill/>
        </p:spPr>
        <p:txBody>
          <a:bodyPr wrap="square" rtlCol="0">
            <a:spAutoFit/>
          </a:bodyPr>
          <a:lstStyle/>
          <a:p>
            <a:r>
              <a:rPr lang="en-US" dirty="0"/>
              <a:t>Shows map of United States with the launch sites marked.</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68429" y="6025573"/>
            <a:ext cx="2743200" cy="401638"/>
          </a:xfrm>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label</a:t>
            </a:r>
          </a:p>
        </p:txBody>
      </p:sp>
      <p:pic>
        <p:nvPicPr>
          <p:cNvPr id="4" name="Picture 3">
            <a:extLst>
              <a:ext uri="{FF2B5EF4-FFF2-40B4-BE49-F238E27FC236}">
                <a16:creationId xmlns:a16="http://schemas.microsoft.com/office/drawing/2014/main" id="{0557F12E-4743-2C63-50F1-0CC68E4E22F6}"/>
              </a:ext>
            </a:extLst>
          </p:cNvPr>
          <p:cNvPicPr>
            <a:picLocks noChangeAspect="1"/>
          </p:cNvPicPr>
          <p:nvPr/>
        </p:nvPicPr>
        <p:blipFill>
          <a:blip r:embed="rId3"/>
          <a:stretch>
            <a:fillRect/>
          </a:stretch>
        </p:blipFill>
        <p:spPr>
          <a:xfrm>
            <a:off x="508168" y="1509851"/>
            <a:ext cx="2809759" cy="3032852"/>
          </a:xfrm>
          <a:prstGeom prst="rect">
            <a:avLst/>
          </a:prstGeom>
        </p:spPr>
      </p:pic>
      <p:pic>
        <p:nvPicPr>
          <p:cNvPr id="7" name="Picture 6">
            <a:extLst>
              <a:ext uri="{FF2B5EF4-FFF2-40B4-BE49-F238E27FC236}">
                <a16:creationId xmlns:a16="http://schemas.microsoft.com/office/drawing/2014/main" id="{CB9F7110-F58C-471D-75D6-D303565CF1EF}"/>
              </a:ext>
            </a:extLst>
          </p:cNvPr>
          <p:cNvPicPr>
            <a:picLocks noChangeAspect="1"/>
          </p:cNvPicPr>
          <p:nvPr/>
        </p:nvPicPr>
        <p:blipFill>
          <a:blip r:embed="rId4"/>
          <a:stretch>
            <a:fillRect/>
          </a:stretch>
        </p:blipFill>
        <p:spPr>
          <a:xfrm>
            <a:off x="3728247" y="1621341"/>
            <a:ext cx="3216118" cy="2508870"/>
          </a:xfrm>
          <a:prstGeom prst="rect">
            <a:avLst/>
          </a:prstGeom>
        </p:spPr>
      </p:pic>
      <p:pic>
        <p:nvPicPr>
          <p:cNvPr id="10" name="Picture 9">
            <a:extLst>
              <a:ext uri="{FF2B5EF4-FFF2-40B4-BE49-F238E27FC236}">
                <a16:creationId xmlns:a16="http://schemas.microsoft.com/office/drawing/2014/main" id="{BB7371D3-65E0-D077-EA0D-6108A36E5009}"/>
              </a:ext>
            </a:extLst>
          </p:cNvPr>
          <p:cNvPicPr>
            <a:picLocks noChangeAspect="1"/>
          </p:cNvPicPr>
          <p:nvPr/>
        </p:nvPicPr>
        <p:blipFill>
          <a:blip r:embed="rId5"/>
          <a:stretch>
            <a:fillRect/>
          </a:stretch>
        </p:blipFill>
        <p:spPr>
          <a:xfrm>
            <a:off x="7220977" y="1528874"/>
            <a:ext cx="2428571" cy="3333333"/>
          </a:xfrm>
          <a:prstGeom prst="rect">
            <a:avLst/>
          </a:prstGeom>
        </p:spPr>
      </p:pic>
      <p:pic>
        <p:nvPicPr>
          <p:cNvPr id="12" name="Picture 11">
            <a:extLst>
              <a:ext uri="{FF2B5EF4-FFF2-40B4-BE49-F238E27FC236}">
                <a16:creationId xmlns:a16="http://schemas.microsoft.com/office/drawing/2014/main" id="{54B0813C-CF75-7410-2C6D-4F171899D825}"/>
              </a:ext>
            </a:extLst>
          </p:cNvPr>
          <p:cNvPicPr>
            <a:picLocks noChangeAspect="1"/>
          </p:cNvPicPr>
          <p:nvPr/>
        </p:nvPicPr>
        <p:blipFill>
          <a:blip r:embed="rId6"/>
          <a:stretch>
            <a:fillRect/>
          </a:stretch>
        </p:blipFill>
        <p:spPr>
          <a:xfrm>
            <a:off x="9748114" y="1528874"/>
            <a:ext cx="1935718" cy="3428517"/>
          </a:xfrm>
          <a:prstGeom prst="rect">
            <a:avLst/>
          </a:prstGeom>
        </p:spPr>
      </p:pic>
      <p:sp>
        <p:nvSpPr>
          <p:cNvPr id="13" name="TextBox 12">
            <a:extLst>
              <a:ext uri="{FF2B5EF4-FFF2-40B4-BE49-F238E27FC236}">
                <a16:creationId xmlns:a16="http://schemas.microsoft.com/office/drawing/2014/main" id="{805EAA67-E679-A79B-FB79-F2542F757723}"/>
              </a:ext>
            </a:extLst>
          </p:cNvPr>
          <p:cNvSpPr txBox="1"/>
          <p:nvPr/>
        </p:nvSpPr>
        <p:spPr>
          <a:xfrm>
            <a:off x="4372022" y="4173371"/>
            <a:ext cx="2160998" cy="369332"/>
          </a:xfrm>
          <a:prstGeom prst="rect">
            <a:avLst/>
          </a:prstGeom>
          <a:noFill/>
        </p:spPr>
        <p:txBody>
          <a:bodyPr wrap="square" rtlCol="0">
            <a:spAutoFit/>
          </a:bodyPr>
          <a:lstStyle/>
          <a:p>
            <a:r>
              <a:rPr lang="en-US" dirty="0"/>
              <a:t>CA launch site</a:t>
            </a:r>
          </a:p>
        </p:txBody>
      </p:sp>
      <p:sp>
        <p:nvSpPr>
          <p:cNvPr id="14" name="TextBox 13">
            <a:extLst>
              <a:ext uri="{FF2B5EF4-FFF2-40B4-BE49-F238E27FC236}">
                <a16:creationId xmlns:a16="http://schemas.microsoft.com/office/drawing/2014/main" id="{CC91BF8F-CB97-6026-3A2F-A1ABC50358BC}"/>
              </a:ext>
            </a:extLst>
          </p:cNvPr>
          <p:cNvSpPr txBox="1"/>
          <p:nvPr/>
        </p:nvSpPr>
        <p:spPr>
          <a:xfrm>
            <a:off x="10081063" y="4946614"/>
            <a:ext cx="1602769" cy="369332"/>
          </a:xfrm>
          <a:prstGeom prst="rect">
            <a:avLst/>
          </a:prstGeom>
          <a:noFill/>
        </p:spPr>
        <p:txBody>
          <a:bodyPr wrap="square" rtlCol="0">
            <a:spAutoFit/>
          </a:bodyPr>
          <a:lstStyle/>
          <a:p>
            <a:r>
              <a:rPr lang="en-US" dirty="0"/>
              <a:t>FL launch sites</a:t>
            </a:r>
          </a:p>
        </p:txBody>
      </p:sp>
      <p:sp>
        <p:nvSpPr>
          <p:cNvPr id="16" name="TextBox 15">
            <a:extLst>
              <a:ext uri="{FF2B5EF4-FFF2-40B4-BE49-F238E27FC236}">
                <a16:creationId xmlns:a16="http://schemas.microsoft.com/office/drawing/2014/main" id="{89A6D0E0-C856-5E92-54A5-6679D4F2686A}"/>
              </a:ext>
            </a:extLst>
          </p:cNvPr>
          <p:cNvSpPr txBox="1"/>
          <p:nvPr/>
        </p:nvSpPr>
        <p:spPr>
          <a:xfrm>
            <a:off x="1356188" y="4577282"/>
            <a:ext cx="1602769" cy="369332"/>
          </a:xfrm>
          <a:prstGeom prst="rect">
            <a:avLst/>
          </a:prstGeom>
          <a:noFill/>
        </p:spPr>
        <p:txBody>
          <a:bodyPr wrap="square" rtlCol="0">
            <a:spAutoFit/>
          </a:bodyPr>
          <a:lstStyle/>
          <a:p>
            <a:r>
              <a:rPr lang="en-US" dirty="0"/>
              <a:t>FL launch sites</a:t>
            </a:r>
          </a:p>
        </p:txBody>
      </p:sp>
      <p:sp>
        <p:nvSpPr>
          <p:cNvPr id="17" name="TextBox 16">
            <a:extLst>
              <a:ext uri="{FF2B5EF4-FFF2-40B4-BE49-F238E27FC236}">
                <a16:creationId xmlns:a16="http://schemas.microsoft.com/office/drawing/2014/main" id="{E2F1493E-05FB-8A63-6A44-76F653C06B18}"/>
              </a:ext>
            </a:extLst>
          </p:cNvPr>
          <p:cNvSpPr txBox="1"/>
          <p:nvPr/>
        </p:nvSpPr>
        <p:spPr>
          <a:xfrm>
            <a:off x="7913387" y="4909296"/>
            <a:ext cx="1602769" cy="369332"/>
          </a:xfrm>
          <a:prstGeom prst="rect">
            <a:avLst/>
          </a:prstGeom>
          <a:noFill/>
        </p:spPr>
        <p:txBody>
          <a:bodyPr wrap="square" rtlCol="0">
            <a:spAutoFit/>
          </a:bodyPr>
          <a:lstStyle/>
          <a:p>
            <a:r>
              <a:rPr lang="en-US" dirty="0"/>
              <a:t>TX launch site</a:t>
            </a:r>
          </a:p>
        </p:txBody>
      </p:sp>
      <p:sp>
        <p:nvSpPr>
          <p:cNvPr id="18" name="TextBox 17">
            <a:extLst>
              <a:ext uri="{FF2B5EF4-FFF2-40B4-BE49-F238E27FC236}">
                <a16:creationId xmlns:a16="http://schemas.microsoft.com/office/drawing/2014/main" id="{773309C2-D766-3631-1D23-776656C2D7DB}"/>
              </a:ext>
            </a:extLst>
          </p:cNvPr>
          <p:cNvSpPr txBox="1"/>
          <p:nvPr/>
        </p:nvSpPr>
        <p:spPr>
          <a:xfrm>
            <a:off x="2034283" y="5732980"/>
            <a:ext cx="5619964" cy="646331"/>
          </a:xfrm>
          <a:prstGeom prst="rect">
            <a:avLst/>
          </a:prstGeom>
          <a:noFill/>
        </p:spPr>
        <p:txBody>
          <a:bodyPr wrap="square" rtlCol="0">
            <a:spAutoFit/>
          </a:bodyPr>
          <a:lstStyle/>
          <a:p>
            <a:r>
              <a:rPr lang="en-US" dirty="0"/>
              <a:t>Launch sites are shown with successful landings in </a:t>
            </a:r>
            <a:r>
              <a:rPr lang="en-US" dirty="0">
                <a:solidFill>
                  <a:srgbClr val="00B050"/>
                </a:solidFill>
              </a:rPr>
              <a:t>Green</a:t>
            </a:r>
            <a:r>
              <a:rPr lang="en-US" dirty="0"/>
              <a:t> and failures in </a:t>
            </a:r>
            <a:r>
              <a:rPr lang="en-US" dirty="0">
                <a:solidFill>
                  <a:srgbClr val="C00000"/>
                </a:solidFill>
              </a:rPr>
              <a:t>Red</a:t>
            </a:r>
            <a:r>
              <a:rPr lang="en-US" dirty="0"/>
              <a: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to Landmarks</a:t>
            </a:r>
          </a:p>
        </p:txBody>
      </p:sp>
      <p:pic>
        <p:nvPicPr>
          <p:cNvPr id="4" name="Picture 3">
            <a:extLst>
              <a:ext uri="{FF2B5EF4-FFF2-40B4-BE49-F238E27FC236}">
                <a16:creationId xmlns:a16="http://schemas.microsoft.com/office/drawing/2014/main" id="{B9D59A7F-A978-9E43-184B-AFD299F25C5D}"/>
              </a:ext>
            </a:extLst>
          </p:cNvPr>
          <p:cNvPicPr>
            <a:picLocks noChangeAspect="1"/>
          </p:cNvPicPr>
          <p:nvPr/>
        </p:nvPicPr>
        <p:blipFill>
          <a:blip r:embed="rId3"/>
          <a:stretch>
            <a:fillRect/>
          </a:stretch>
        </p:blipFill>
        <p:spPr>
          <a:xfrm>
            <a:off x="770011" y="1414714"/>
            <a:ext cx="3281085" cy="2694949"/>
          </a:xfrm>
          <a:prstGeom prst="rect">
            <a:avLst/>
          </a:prstGeom>
        </p:spPr>
      </p:pic>
      <p:pic>
        <p:nvPicPr>
          <p:cNvPr id="7" name="Picture 6">
            <a:extLst>
              <a:ext uri="{FF2B5EF4-FFF2-40B4-BE49-F238E27FC236}">
                <a16:creationId xmlns:a16="http://schemas.microsoft.com/office/drawing/2014/main" id="{9C446BF3-93C6-41E8-7AC0-723E7D4D7152}"/>
              </a:ext>
            </a:extLst>
          </p:cNvPr>
          <p:cNvPicPr>
            <a:picLocks noChangeAspect="1"/>
          </p:cNvPicPr>
          <p:nvPr/>
        </p:nvPicPr>
        <p:blipFill>
          <a:blip r:embed="rId4"/>
          <a:stretch>
            <a:fillRect/>
          </a:stretch>
        </p:blipFill>
        <p:spPr>
          <a:xfrm>
            <a:off x="4214499" y="1537588"/>
            <a:ext cx="4400000" cy="2019048"/>
          </a:xfrm>
          <a:prstGeom prst="rect">
            <a:avLst/>
          </a:prstGeom>
        </p:spPr>
      </p:pic>
      <p:pic>
        <p:nvPicPr>
          <p:cNvPr id="10" name="Picture 9">
            <a:extLst>
              <a:ext uri="{FF2B5EF4-FFF2-40B4-BE49-F238E27FC236}">
                <a16:creationId xmlns:a16="http://schemas.microsoft.com/office/drawing/2014/main" id="{AAF05AD7-9608-8EB0-D839-D0C87BE45B6E}"/>
              </a:ext>
            </a:extLst>
          </p:cNvPr>
          <p:cNvPicPr>
            <a:picLocks noChangeAspect="1"/>
          </p:cNvPicPr>
          <p:nvPr/>
        </p:nvPicPr>
        <p:blipFill>
          <a:blip r:embed="rId5"/>
          <a:stretch>
            <a:fillRect/>
          </a:stretch>
        </p:blipFill>
        <p:spPr>
          <a:xfrm>
            <a:off x="8714772" y="1643865"/>
            <a:ext cx="2997075" cy="3002164"/>
          </a:xfrm>
          <a:prstGeom prst="rect">
            <a:avLst/>
          </a:prstGeom>
        </p:spPr>
      </p:pic>
      <p:sp>
        <p:nvSpPr>
          <p:cNvPr id="11" name="TextBox 10">
            <a:extLst>
              <a:ext uri="{FF2B5EF4-FFF2-40B4-BE49-F238E27FC236}">
                <a16:creationId xmlns:a16="http://schemas.microsoft.com/office/drawing/2014/main" id="{D2CA13C2-E028-D5B1-A9A7-664481ECDD37}"/>
              </a:ext>
            </a:extLst>
          </p:cNvPr>
          <p:cNvSpPr txBox="1"/>
          <p:nvPr/>
        </p:nvSpPr>
        <p:spPr>
          <a:xfrm>
            <a:off x="9275264" y="4646029"/>
            <a:ext cx="2182708" cy="369332"/>
          </a:xfrm>
          <a:prstGeom prst="rect">
            <a:avLst/>
          </a:prstGeom>
          <a:noFill/>
        </p:spPr>
        <p:txBody>
          <a:bodyPr wrap="square" rtlCol="0">
            <a:spAutoFit/>
          </a:bodyPr>
          <a:lstStyle/>
          <a:p>
            <a:r>
              <a:rPr lang="en-US" dirty="0"/>
              <a:t>To nearest coastline</a:t>
            </a:r>
          </a:p>
        </p:txBody>
      </p:sp>
      <p:sp>
        <p:nvSpPr>
          <p:cNvPr id="12" name="TextBox 11">
            <a:extLst>
              <a:ext uri="{FF2B5EF4-FFF2-40B4-BE49-F238E27FC236}">
                <a16:creationId xmlns:a16="http://schemas.microsoft.com/office/drawing/2014/main" id="{31BFBB37-BF6C-BD46-37FB-6B74DD146C1F}"/>
              </a:ext>
            </a:extLst>
          </p:cNvPr>
          <p:cNvSpPr txBox="1"/>
          <p:nvPr/>
        </p:nvSpPr>
        <p:spPr>
          <a:xfrm>
            <a:off x="5506948" y="3565401"/>
            <a:ext cx="2784297" cy="369332"/>
          </a:xfrm>
          <a:prstGeom prst="rect">
            <a:avLst/>
          </a:prstGeom>
          <a:noFill/>
        </p:spPr>
        <p:txBody>
          <a:bodyPr wrap="square" rtlCol="0">
            <a:spAutoFit/>
          </a:bodyPr>
          <a:lstStyle/>
          <a:p>
            <a:r>
              <a:rPr lang="en-US" dirty="0"/>
              <a:t>To Florida city</a:t>
            </a:r>
          </a:p>
        </p:txBody>
      </p:sp>
      <p:sp>
        <p:nvSpPr>
          <p:cNvPr id="13" name="TextBox 12">
            <a:extLst>
              <a:ext uri="{FF2B5EF4-FFF2-40B4-BE49-F238E27FC236}">
                <a16:creationId xmlns:a16="http://schemas.microsoft.com/office/drawing/2014/main" id="{87828CB3-B14D-C819-53BE-6240C0E50DAE}"/>
              </a:ext>
            </a:extLst>
          </p:cNvPr>
          <p:cNvSpPr txBox="1"/>
          <p:nvPr/>
        </p:nvSpPr>
        <p:spPr>
          <a:xfrm>
            <a:off x="1541124" y="4192125"/>
            <a:ext cx="2174698" cy="369332"/>
          </a:xfrm>
          <a:prstGeom prst="rect">
            <a:avLst/>
          </a:prstGeom>
          <a:noFill/>
        </p:spPr>
        <p:txBody>
          <a:bodyPr wrap="square" rtlCol="0">
            <a:spAutoFit/>
          </a:bodyPr>
          <a:lstStyle/>
          <a:p>
            <a:r>
              <a:rPr lang="en-US" dirty="0"/>
              <a:t>To highway</a:t>
            </a:r>
          </a:p>
        </p:txBody>
      </p:sp>
      <p:sp>
        <p:nvSpPr>
          <p:cNvPr id="14" name="TextBox 13">
            <a:extLst>
              <a:ext uri="{FF2B5EF4-FFF2-40B4-BE49-F238E27FC236}">
                <a16:creationId xmlns:a16="http://schemas.microsoft.com/office/drawing/2014/main" id="{796BE18C-03AE-D408-9E8F-33DE3E3FC300}"/>
              </a:ext>
            </a:extLst>
          </p:cNvPr>
          <p:cNvSpPr txBox="1"/>
          <p:nvPr/>
        </p:nvSpPr>
        <p:spPr>
          <a:xfrm>
            <a:off x="2696791" y="4840431"/>
            <a:ext cx="5737735" cy="1477328"/>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apple-system"/>
              </a:rPr>
              <a:t>Are launch sites in close proximity to railways? </a:t>
            </a:r>
            <a:r>
              <a:rPr lang="en-US" dirty="0">
                <a:latin typeface="-apple-system"/>
              </a:rPr>
              <a:t>No</a:t>
            </a:r>
            <a:endParaRPr lang="en-US" b="0" i="0" dirty="0">
              <a:effectLst/>
              <a:latin typeface="-apple-system"/>
            </a:endParaRPr>
          </a:p>
          <a:p>
            <a:pPr algn="l">
              <a:buFont typeface="Arial" panose="020B0604020202020204" pitchFamily="34" charset="0"/>
              <a:buChar char="•"/>
            </a:pPr>
            <a:r>
              <a:rPr lang="en-US" b="0" i="0" dirty="0">
                <a:effectLst/>
                <a:latin typeface="-apple-system"/>
              </a:rPr>
              <a:t>Are launch sites in close proximity to highways? No</a:t>
            </a:r>
          </a:p>
          <a:p>
            <a:pPr algn="l">
              <a:buFont typeface="Arial" panose="020B0604020202020204" pitchFamily="34" charset="0"/>
              <a:buChar char="•"/>
            </a:pPr>
            <a:r>
              <a:rPr lang="en-US" b="0" i="0" dirty="0">
                <a:effectLst/>
                <a:latin typeface="-apple-system"/>
              </a:rPr>
              <a:t>Are launch sites in close proximity to coastline? Yes</a:t>
            </a:r>
          </a:p>
          <a:p>
            <a:pPr algn="l">
              <a:buFont typeface="Arial" panose="020B0604020202020204" pitchFamily="34" charset="0"/>
              <a:buChar char="•"/>
            </a:pPr>
            <a:r>
              <a:rPr lang="en-US" b="0" i="0" dirty="0">
                <a:effectLst/>
                <a:latin typeface="-apple-system"/>
              </a:rPr>
              <a:t>Do launch sites keep certain distance away from cities? Yes</a:t>
            </a:r>
          </a:p>
          <a:p>
            <a:endParaRPr lang="en-US" dirty="0"/>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26725" y="1804550"/>
            <a:ext cx="10417994" cy="4514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dirty="0">
                <a:solidFill>
                  <a:srgbClr val="1F1F1F"/>
                </a:solidFill>
                <a:effectLst/>
                <a:latin typeface="Abadi" panose="020B0604020104020204" pitchFamily="34" charset="0"/>
                <a:ea typeface="Times New Roman" panose="02020603050405020304" pitchFamily="18" charset="0"/>
                <a:cs typeface="Times New Roman" panose="02020603050405020304" pitchFamily="18" charset="0"/>
              </a:rPr>
              <a:t>SpaceX advertises Falcon 9 rocket launches on its website with a cost of 62 million dollars; other providers cost upwards of 165 million dollars each. Most of this savings is because SpaceX can reuse the first stage of the launch by re-landing the rocket to be used on the next mission. Reptation of this process will help make the price go down further. As a data scientist of a startup riveling SpaceX, the goal of this project is to create a Machi</a:t>
            </a:r>
            <a:r>
              <a:rPr lang="en-US" sz="1600" dirty="0">
                <a:solidFill>
                  <a:srgbClr val="1F1F1F"/>
                </a:solidFill>
                <a:latin typeface="Abadi" panose="020B0604020104020204" pitchFamily="34" charset="0"/>
                <a:ea typeface="Times New Roman" panose="02020603050405020304" pitchFamily="18" charset="0"/>
                <a:cs typeface="Times New Roman" panose="02020603050405020304" pitchFamily="18" charset="0"/>
              </a:rPr>
              <a:t>ne  learning Pipeline to predict the landing outcome of the First stage of launch in future. This is crucial in placing the right price bid for a rocket launch.</a:t>
            </a:r>
            <a:r>
              <a:rPr lang="en-US" sz="1600" dirty="0">
                <a:solidFill>
                  <a:srgbClr val="1F1F1F"/>
                </a:solidFill>
                <a:effectLst/>
                <a:latin typeface="Abadi" panose="020B0604020104020204" pitchFamily="34" charset="0"/>
                <a:ea typeface="Times New Roman" panose="02020603050405020304" pitchFamily="18" charset="0"/>
                <a:cs typeface="Times New Roman" panose="02020603050405020304" pitchFamily="18" charset="0"/>
              </a:rPr>
              <a:t>   </a:t>
            </a:r>
            <a:endParaRPr lang="en-US" sz="1600" dirty="0">
              <a:effectLst/>
              <a:latin typeface="Abadi" panose="020B0604020104020204" pitchFamily="34" charset="0"/>
              <a:ea typeface="Calibri" panose="020F0502020204030204" pitchFamily="34" charset="0"/>
              <a:cs typeface="Times New Roman" panose="02020603050405020304" pitchFamily="18"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tx1"/>
              </a:solidFill>
              <a:latin typeface="Abadi" panose="020B0604020104020204" pitchFamily="34" charset="0"/>
            </a:endParaRPr>
          </a:p>
          <a:p>
            <a:pPr>
              <a:spcBef>
                <a:spcPts val="1400"/>
              </a:spcBef>
              <a:buFontTx/>
              <a:buChar char="-"/>
            </a:pPr>
            <a:r>
              <a:rPr lang="en-US" sz="1600" dirty="0">
                <a:solidFill>
                  <a:schemeClr val="tx1"/>
                </a:solidFill>
                <a:effectLst/>
                <a:latin typeface="Abadi" panose="020B0604020104020204" pitchFamily="34" charset="0"/>
                <a:ea typeface="Calibri" panose="020F0502020204030204" pitchFamily="34" charset="0"/>
                <a:cs typeface="Times New Roman" panose="02020603050405020304" pitchFamily="18" charset="0"/>
              </a:rPr>
              <a:t>Identifying all factors that influence the landing outcome</a:t>
            </a:r>
          </a:p>
          <a:p>
            <a:pPr>
              <a:spcBef>
                <a:spcPts val="1400"/>
              </a:spcBef>
              <a:buFontTx/>
              <a:buChar char="-"/>
            </a:pPr>
            <a:r>
              <a:rPr lang="en-US" sz="1600" dirty="0">
                <a:solidFill>
                  <a:schemeClr val="tx1"/>
                </a:solidFill>
                <a:latin typeface="Abadi" panose="020B0604020104020204" pitchFamily="34" charset="0"/>
                <a:ea typeface="Calibri" panose="020F0502020204030204" pitchFamily="34" charset="0"/>
                <a:cs typeface="Times New Roman" panose="02020603050405020304" pitchFamily="18" charset="0"/>
              </a:rPr>
              <a:t>The relationship between each variables and how it is affecting the outcome.</a:t>
            </a:r>
          </a:p>
          <a:p>
            <a:pPr marL="0" indent="0">
              <a:spcBef>
                <a:spcPts val="1400"/>
              </a:spcBef>
              <a:buNone/>
            </a:pPr>
            <a:r>
              <a:rPr lang="en-US" sz="1600" dirty="0">
                <a:solidFill>
                  <a:schemeClr val="tx1"/>
                </a:solidFill>
                <a:effectLst/>
                <a:latin typeface="Abadi" panose="020B0604020104020204" pitchFamily="34" charset="0"/>
                <a:ea typeface="Calibri" panose="020F0502020204030204" pitchFamily="34" charset="0"/>
                <a:cs typeface="Times New Roman" panose="02020603050405020304" pitchFamily="18" charset="0"/>
              </a:rPr>
              <a:t>-   The best condition needed to increase the probability of successful landing.</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by each Launch site</a:t>
            </a:r>
          </a:p>
        </p:txBody>
      </p:sp>
      <p:pic>
        <p:nvPicPr>
          <p:cNvPr id="4" name="Picture 3">
            <a:extLst>
              <a:ext uri="{FF2B5EF4-FFF2-40B4-BE49-F238E27FC236}">
                <a16:creationId xmlns:a16="http://schemas.microsoft.com/office/drawing/2014/main" id="{BEA9820E-21A0-20E6-4E5E-1025A8850665}"/>
              </a:ext>
            </a:extLst>
          </p:cNvPr>
          <p:cNvPicPr>
            <a:picLocks noChangeAspect="1"/>
          </p:cNvPicPr>
          <p:nvPr/>
        </p:nvPicPr>
        <p:blipFill>
          <a:blip r:embed="rId3"/>
          <a:stretch>
            <a:fillRect/>
          </a:stretch>
        </p:blipFill>
        <p:spPr>
          <a:xfrm>
            <a:off x="1933752" y="1565075"/>
            <a:ext cx="9182886" cy="3315150"/>
          </a:xfrm>
          <a:prstGeom prst="rect">
            <a:avLst/>
          </a:prstGeom>
        </p:spPr>
      </p:pic>
      <p:sp>
        <p:nvSpPr>
          <p:cNvPr id="6" name="TextBox 5">
            <a:extLst>
              <a:ext uri="{FF2B5EF4-FFF2-40B4-BE49-F238E27FC236}">
                <a16:creationId xmlns:a16="http://schemas.microsoft.com/office/drawing/2014/main" id="{0C32898F-4518-581E-0AE3-66A74B898E61}"/>
              </a:ext>
            </a:extLst>
          </p:cNvPr>
          <p:cNvSpPr txBox="1"/>
          <p:nvPr/>
        </p:nvSpPr>
        <p:spPr>
          <a:xfrm>
            <a:off x="3698697" y="4987379"/>
            <a:ext cx="6154220" cy="646331"/>
          </a:xfrm>
          <a:prstGeom prst="rect">
            <a:avLst/>
          </a:prstGeom>
          <a:noFill/>
        </p:spPr>
        <p:txBody>
          <a:bodyPr wrap="square" rtlCol="0">
            <a:spAutoFit/>
          </a:bodyPr>
          <a:lstStyle/>
          <a:p>
            <a:r>
              <a:rPr lang="en-US" dirty="0"/>
              <a:t>Here we see that </a:t>
            </a:r>
            <a:r>
              <a:rPr lang="en-US" dirty="0" err="1"/>
              <a:t>KSC</a:t>
            </a:r>
            <a:r>
              <a:rPr lang="en-US" dirty="0"/>
              <a:t> LC-</a:t>
            </a:r>
            <a:r>
              <a:rPr lang="en-US" dirty="0" err="1"/>
              <a:t>39A</a:t>
            </a:r>
            <a:r>
              <a:rPr lang="en-US" dirty="0"/>
              <a:t> has the most successful launches compared to all other sites.</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 : </a:t>
            </a:r>
            <a:r>
              <a:rPr lang="en-US" dirty="0" err="1">
                <a:solidFill>
                  <a:srgbClr val="0B49CB"/>
                </a:solidFill>
                <a:latin typeface="Abadi"/>
              </a:rPr>
              <a:t>KSC</a:t>
            </a:r>
            <a:r>
              <a:rPr lang="en-US" dirty="0">
                <a:solidFill>
                  <a:srgbClr val="0B49CB"/>
                </a:solidFill>
                <a:latin typeface="Abadi"/>
              </a:rPr>
              <a:t> LC -</a:t>
            </a:r>
            <a:r>
              <a:rPr lang="en-US" dirty="0" err="1">
                <a:solidFill>
                  <a:srgbClr val="0B49CB"/>
                </a:solidFill>
                <a:latin typeface="Abadi"/>
              </a:rPr>
              <a:t>39A</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D26E908-27DF-C742-6E45-7FEE8FBDD77B}"/>
              </a:ext>
            </a:extLst>
          </p:cNvPr>
          <p:cNvPicPr>
            <a:picLocks noChangeAspect="1"/>
          </p:cNvPicPr>
          <p:nvPr/>
        </p:nvPicPr>
        <p:blipFill>
          <a:blip r:embed="rId3"/>
          <a:stretch>
            <a:fillRect/>
          </a:stretch>
        </p:blipFill>
        <p:spPr>
          <a:xfrm>
            <a:off x="1703661" y="1521778"/>
            <a:ext cx="8784677" cy="3291397"/>
          </a:xfrm>
          <a:prstGeom prst="rect">
            <a:avLst/>
          </a:prstGeom>
        </p:spPr>
      </p:pic>
      <p:sp>
        <p:nvSpPr>
          <p:cNvPr id="7" name="TextBox 6">
            <a:extLst>
              <a:ext uri="{FF2B5EF4-FFF2-40B4-BE49-F238E27FC236}">
                <a16:creationId xmlns:a16="http://schemas.microsoft.com/office/drawing/2014/main" id="{F6A9EF29-4FAB-0509-7CD9-950C1FB13C05}"/>
              </a:ext>
            </a:extLst>
          </p:cNvPr>
          <p:cNvSpPr txBox="1"/>
          <p:nvPr/>
        </p:nvSpPr>
        <p:spPr>
          <a:xfrm>
            <a:off x="2801420" y="4971737"/>
            <a:ext cx="7544656" cy="369332"/>
          </a:xfrm>
          <a:prstGeom prst="rect">
            <a:avLst/>
          </a:prstGeom>
          <a:noFill/>
        </p:spPr>
        <p:txBody>
          <a:bodyPr wrap="square" rtlCol="0">
            <a:spAutoFit/>
          </a:bodyPr>
          <a:lstStyle/>
          <a:p>
            <a:r>
              <a:rPr lang="en-US" dirty="0"/>
              <a:t>The launch site </a:t>
            </a:r>
            <a:r>
              <a:rPr lang="en-US" dirty="0" err="1"/>
              <a:t>KSC</a:t>
            </a:r>
            <a:r>
              <a:rPr lang="en-US" dirty="0"/>
              <a:t> LC-</a:t>
            </a:r>
            <a:r>
              <a:rPr lang="en-US" dirty="0" err="1"/>
              <a:t>39A</a:t>
            </a:r>
            <a:r>
              <a:rPr lang="en-US" dirty="0"/>
              <a:t>  had 76.9% Success rate and 23.1% Failure rate.</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42132A1A-0495-496F-52CC-AB1CCF516186}"/>
              </a:ext>
            </a:extLst>
          </p:cNvPr>
          <p:cNvPicPr>
            <a:picLocks noChangeAspect="1"/>
          </p:cNvPicPr>
          <p:nvPr/>
        </p:nvPicPr>
        <p:blipFill>
          <a:blip r:embed="rId3"/>
          <a:stretch>
            <a:fillRect/>
          </a:stretch>
        </p:blipFill>
        <p:spPr>
          <a:xfrm>
            <a:off x="977876" y="3939178"/>
            <a:ext cx="7015306" cy="2287214"/>
          </a:xfrm>
          <a:prstGeom prst="rect">
            <a:avLst/>
          </a:prstGeom>
        </p:spPr>
      </p:pic>
      <p:pic>
        <p:nvPicPr>
          <p:cNvPr id="7" name="Picture 6">
            <a:extLst>
              <a:ext uri="{FF2B5EF4-FFF2-40B4-BE49-F238E27FC236}">
                <a16:creationId xmlns:a16="http://schemas.microsoft.com/office/drawing/2014/main" id="{D10ACF8C-A1E4-DD7D-06B6-414E603D91A5}"/>
              </a:ext>
            </a:extLst>
          </p:cNvPr>
          <p:cNvPicPr>
            <a:picLocks noChangeAspect="1"/>
          </p:cNvPicPr>
          <p:nvPr/>
        </p:nvPicPr>
        <p:blipFill>
          <a:blip r:embed="rId4"/>
          <a:stretch>
            <a:fillRect/>
          </a:stretch>
        </p:blipFill>
        <p:spPr>
          <a:xfrm>
            <a:off x="977877" y="1350298"/>
            <a:ext cx="6976916" cy="2287215"/>
          </a:xfrm>
          <a:prstGeom prst="rect">
            <a:avLst/>
          </a:prstGeom>
        </p:spPr>
      </p:pic>
      <p:sp>
        <p:nvSpPr>
          <p:cNvPr id="8" name="TextBox 7">
            <a:extLst>
              <a:ext uri="{FF2B5EF4-FFF2-40B4-BE49-F238E27FC236}">
                <a16:creationId xmlns:a16="http://schemas.microsoft.com/office/drawing/2014/main" id="{16344C00-58EB-B5A4-5285-C90E1EDE8B45}"/>
              </a:ext>
            </a:extLst>
          </p:cNvPr>
          <p:cNvSpPr txBox="1"/>
          <p:nvPr/>
        </p:nvSpPr>
        <p:spPr>
          <a:xfrm>
            <a:off x="3198046" y="3603680"/>
            <a:ext cx="2536578" cy="369332"/>
          </a:xfrm>
          <a:prstGeom prst="rect">
            <a:avLst/>
          </a:prstGeom>
          <a:noFill/>
        </p:spPr>
        <p:txBody>
          <a:bodyPr wrap="square" rtlCol="0">
            <a:spAutoFit/>
          </a:bodyPr>
          <a:lstStyle/>
          <a:p>
            <a:r>
              <a:rPr lang="en-US" dirty="0"/>
              <a:t>Scatter plot</a:t>
            </a:r>
          </a:p>
        </p:txBody>
      </p:sp>
      <p:sp>
        <p:nvSpPr>
          <p:cNvPr id="9" name="TextBox 8">
            <a:extLst>
              <a:ext uri="{FF2B5EF4-FFF2-40B4-BE49-F238E27FC236}">
                <a16:creationId xmlns:a16="http://schemas.microsoft.com/office/drawing/2014/main" id="{87A4A99C-403E-136F-A3A0-AB71BAF10E3E}"/>
              </a:ext>
            </a:extLst>
          </p:cNvPr>
          <p:cNvSpPr txBox="1"/>
          <p:nvPr/>
        </p:nvSpPr>
        <p:spPr>
          <a:xfrm>
            <a:off x="3186633" y="6195815"/>
            <a:ext cx="2547991" cy="369332"/>
          </a:xfrm>
          <a:prstGeom prst="rect">
            <a:avLst/>
          </a:prstGeom>
          <a:noFill/>
        </p:spPr>
        <p:txBody>
          <a:bodyPr wrap="square" rtlCol="0">
            <a:spAutoFit/>
          </a:bodyPr>
          <a:lstStyle/>
          <a:p>
            <a:r>
              <a:rPr lang="en-US" dirty="0"/>
              <a:t>Scatter plot with slider </a:t>
            </a:r>
          </a:p>
        </p:txBody>
      </p:sp>
      <p:sp>
        <p:nvSpPr>
          <p:cNvPr id="10" name="TextBox 9">
            <a:extLst>
              <a:ext uri="{FF2B5EF4-FFF2-40B4-BE49-F238E27FC236}">
                <a16:creationId xmlns:a16="http://schemas.microsoft.com/office/drawing/2014/main" id="{82BAFA1A-ADE9-6DB8-5B72-2918F6CC6F37}"/>
              </a:ext>
            </a:extLst>
          </p:cNvPr>
          <p:cNvSpPr txBox="1"/>
          <p:nvPr/>
        </p:nvSpPr>
        <p:spPr>
          <a:xfrm>
            <a:off x="8527551" y="2211532"/>
            <a:ext cx="2686572" cy="1477328"/>
          </a:xfrm>
          <a:prstGeom prst="rect">
            <a:avLst/>
          </a:prstGeom>
          <a:noFill/>
        </p:spPr>
        <p:txBody>
          <a:bodyPr wrap="square" rtlCol="0">
            <a:spAutoFit/>
          </a:bodyPr>
          <a:lstStyle/>
          <a:p>
            <a:r>
              <a:rPr lang="en-US" dirty="0"/>
              <a:t>We see that for all the success rate for low weighted Payload is higher than heavy weighted Payload</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B203C4D0-A726-E8FE-2173-04B5884052F3}"/>
              </a:ext>
            </a:extLst>
          </p:cNvPr>
          <p:cNvPicPr>
            <a:picLocks noChangeAspect="1"/>
          </p:cNvPicPr>
          <p:nvPr/>
        </p:nvPicPr>
        <p:blipFill>
          <a:blip r:embed="rId3"/>
          <a:stretch>
            <a:fillRect/>
          </a:stretch>
        </p:blipFill>
        <p:spPr>
          <a:xfrm>
            <a:off x="770011" y="1342055"/>
            <a:ext cx="6308883" cy="2124641"/>
          </a:xfrm>
          <a:prstGeom prst="rect">
            <a:avLst/>
          </a:prstGeom>
        </p:spPr>
      </p:pic>
      <p:pic>
        <p:nvPicPr>
          <p:cNvPr id="10" name="Picture 9">
            <a:extLst>
              <a:ext uri="{FF2B5EF4-FFF2-40B4-BE49-F238E27FC236}">
                <a16:creationId xmlns:a16="http://schemas.microsoft.com/office/drawing/2014/main" id="{79C1C4E0-9637-B0EC-CD46-81CE3DEE517E}"/>
              </a:ext>
            </a:extLst>
          </p:cNvPr>
          <p:cNvPicPr>
            <a:picLocks noChangeAspect="1"/>
          </p:cNvPicPr>
          <p:nvPr/>
        </p:nvPicPr>
        <p:blipFill>
          <a:blip r:embed="rId4"/>
          <a:stretch>
            <a:fillRect/>
          </a:stretch>
        </p:blipFill>
        <p:spPr>
          <a:xfrm>
            <a:off x="2316378" y="3546392"/>
            <a:ext cx="3971405" cy="3136947"/>
          </a:xfrm>
          <a:prstGeom prst="rect">
            <a:avLst/>
          </a:prstGeom>
        </p:spPr>
      </p:pic>
      <p:sp>
        <p:nvSpPr>
          <p:cNvPr id="11" name="TextBox 10">
            <a:extLst>
              <a:ext uri="{FF2B5EF4-FFF2-40B4-BE49-F238E27FC236}">
                <a16:creationId xmlns:a16="http://schemas.microsoft.com/office/drawing/2014/main" id="{D2248DC2-88B0-2A96-138D-434A76640281}"/>
              </a:ext>
            </a:extLst>
          </p:cNvPr>
          <p:cNvSpPr txBox="1"/>
          <p:nvPr/>
        </p:nvSpPr>
        <p:spPr>
          <a:xfrm>
            <a:off x="7813914" y="2219218"/>
            <a:ext cx="3847255" cy="923330"/>
          </a:xfrm>
          <a:prstGeom prst="rect">
            <a:avLst/>
          </a:prstGeom>
          <a:noFill/>
        </p:spPr>
        <p:txBody>
          <a:bodyPr wrap="square" rtlCol="0">
            <a:spAutoFit/>
          </a:bodyPr>
          <a:lstStyle/>
          <a:p>
            <a:r>
              <a:rPr lang="en-US" dirty="0"/>
              <a:t>We identified the Tree Algorithm as the best algorithm with highest classification accuracy.</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A9FF179-9C24-4E6A-8022-989978FBE917}"/>
              </a:ext>
            </a:extLst>
          </p:cNvPr>
          <p:cNvPicPr>
            <a:picLocks noChangeAspect="1"/>
          </p:cNvPicPr>
          <p:nvPr/>
        </p:nvPicPr>
        <p:blipFill>
          <a:blip r:embed="rId3"/>
          <a:stretch>
            <a:fillRect/>
          </a:stretch>
        </p:blipFill>
        <p:spPr>
          <a:xfrm>
            <a:off x="1586536" y="1671308"/>
            <a:ext cx="4847619" cy="4152381"/>
          </a:xfrm>
          <a:prstGeom prst="rect">
            <a:avLst/>
          </a:prstGeom>
        </p:spPr>
      </p:pic>
      <p:sp>
        <p:nvSpPr>
          <p:cNvPr id="6" name="TextBox 5">
            <a:extLst>
              <a:ext uri="{FF2B5EF4-FFF2-40B4-BE49-F238E27FC236}">
                <a16:creationId xmlns:a16="http://schemas.microsoft.com/office/drawing/2014/main" id="{B8D1ADCE-5BC3-3C5B-7C41-E5458B77A100}"/>
              </a:ext>
            </a:extLst>
          </p:cNvPr>
          <p:cNvSpPr txBox="1"/>
          <p:nvPr/>
        </p:nvSpPr>
        <p:spPr>
          <a:xfrm>
            <a:off x="7117140" y="2301411"/>
            <a:ext cx="3752918" cy="2031325"/>
          </a:xfrm>
          <a:prstGeom prst="rect">
            <a:avLst/>
          </a:prstGeom>
          <a:noFill/>
        </p:spPr>
        <p:txBody>
          <a:bodyPr wrap="square" rtlCol="0">
            <a:spAutoFit/>
          </a:bodyPr>
          <a:lstStyle/>
          <a:p>
            <a:r>
              <a:rPr lang="en-US" dirty="0"/>
              <a:t>The confusion matrix for the decision Tree classifier shows that the classifier can distinguish between different classifiers. The major problem is the False positives that is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87032" cy="388874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conclusion</a:t>
            </a:r>
          </a:p>
          <a:p>
            <a:pPr>
              <a:lnSpc>
                <a:spcPct val="100000"/>
              </a:lnSpc>
              <a:spcBef>
                <a:spcPts val="1400"/>
              </a:spcBef>
            </a:pPr>
            <a:r>
              <a:rPr lang="en-US" sz="2200" dirty="0">
                <a:solidFill>
                  <a:schemeClr val="accent3">
                    <a:lumMod val="25000"/>
                  </a:schemeClr>
                </a:solidFill>
                <a:latin typeface="Abadi" panose="020B0604020104020204" pitchFamily="34" charset="0"/>
              </a:rPr>
              <a:t>The Tree classifier proved to be the best machine Learning tool for this data set</a:t>
            </a:r>
          </a:p>
          <a:p>
            <a:pPr>
              <a:lnSpc>
                <a:spcPct val="100000"/>
              </a:lnSpc>
              <a:spcBef>
                <a:spcPts val="1400"/>
              </a:spcBef>
            </a:pPr>
            <a:r>
              <a:rPr lang="en-US" sz="2200" dirty="0">
                <a:solidFill>
                  <a:schemeClr val="accent3">
                    <a:lumMod val="25000"/>
                  </a:schemeClr>
                </a:solidFill>
                <a:latin typeface="Abadi" panose="020B0604020104020204" pitchFamily="34" charset="0"/>
              </a:rPr>
              <a:t>The low weighted payloads performed better than the heavy weighted payloads.</a:t>
            </a:r>
          </a:p>
          <a:p>
            <a:pPr>
              <a:lnSpc>
                <a:spcPct val="100000"/>
              </a:lnSpc>
              <a:spcBef>
                <a:spcPts val="1400"/>
              </a:spcBef>
            </a:pPr>
            <a:r>
              <a:rPr lang="en-US" sz="2200" dirty="0" err="1">
                <a:solidFill>
                  <a:schemeClr val="accent3">
                    <a:lumMod val="25000"/>
                  </a:schemeClr>
                </a:solidFill>
                <a:latin typeface="Abadi" panose="020B0604020104020204" pitchFamily="34" charset="0"/>
              </a:rPr>
              <a:t>KSC</a:t>
            </a:r>
            <a:r>
              <a:rPr lang="en-US" sz="2200" dirty="0">
                <a:solidFill>
                  <a:schemeClr val="accent3">
                    <a:lumMod val="25000"/>
                  </a:schemeClr>
                </a:solidFill>
                <a:latin typeface="Abadi" panose="020B0604020104020204" pitchFamily="34" charset="0"/>
              </a:rPr>
              <a:t> LC -</a:t>
            </a:r>
            <a:r>
              <a:rPr lang="en-US" sz="2200" dirty="0" err="1">
                <a:solidFill>
                  <a:schemeClr val="accent3">
                    <a:lumMod val="25000"/>
                  </a:schemeClr>
                </a:solidFill>
                <a:latin typeface="Abadi" panose="020B0604020104020204" pitchFamily="34" charset="0"/>
              </a:rPr>
              <a:t>39A</a:t>
            </a:r>
            <a:r>
              <a:rPr lang="en-US" sz="2200" dirty="0">
                <a:solidFill>
                  <a:schemeClr val="accent3">
                    <a:lumMod val="25000"/>
                  </a:schemeClr>
                </a:solidFill>
                <a:latin typeface="Abadi" panose="020B0604020104020204" pitchFamily="34" charset="0"/>
              </a:rPr>
              <a:t> had the most successful launches, 76.9%, compared to other sites.</a:t>
            </a:r>
          </a:p>
          <a:p>
            <a:pPr>
              <a:lnSpc>
                <a:spcPct val="100000"/>
              </a:lnSpc>
              <a:spcBef>
                <a:spcPts val="1400"/>
              </a:spcBef>
            </a:pPr>
            <a:r>
              <a:rPr lang="en-US" sz="2200" dirty="0" err="1">
                <a:solidFill>
                  <a:schemeClr val="accent3">
                    <a:lumMod val="25000"/>
                  </a:schemeClr>
                </a:solidFill>
                <a:latin typeface="Abadi" panose="020B0604020104020204" pitchFamily="34" charset="0"/>
              </a:rPr>
              <a:t>SSO</a:t>
            </a:r>
            <a:r>
              <a:rPr lang="en-US" sz="2200" dirty="0">
                <a:solidFill>
                  <a:schemeClr val="accent3">
                    <a:lumMod val="25000"/>
                  </a:schemeClr>
                </a:solidFill>
                <a:latin typeface="Abadi" panose="020B0604020104020204" pitchFamily="34" charset="0"/>
              </a:rPr>
              <a:t> orbit has the most success rate that is 100 % and more than once.</a:t>
            </a:r>
          </a:p>
          <a:p>
            <a:pPr>
              <a:lnSpc>
                <a:spcPct val="100000"/>
              </a:lnSpc>
              <a:spcBef>
                <a:spcPts val="1400"/>
              </a:spcBef>
            </a:pPr>
            <a:r>
              <a:rPr lang="en-US" sz="2200" dirty="0">
                <a:solidFill>
                  <a:schemeClr val="accent3">
                    <a:lumMod val="25000"/>
                  </a:schemeClr>
                </a:solidFill>
                <a:latin typeface="Abadi" panose="020B0604020104020204" pitchFamily="34" charset="0"/>
              </a:rPr>
              <a:t>Starting from 2013 the success rate has increased with passing years.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7D6FEBCC-05A4-4211-48C7-F58165D4E1DB}"/>
              </a:ext>
            </a:extLst>
          </p:cNvPr>
          <p:cNvPicPr>
            <a:picLocks noChangeAspect="1"/>
          </p:cNvPicPr>
          <p:nvPr/>
        </p:nvPicPr>
        <p:blipFill>
          <a:blip r:embed="rId4"/>
          <a:stretch>
            <a:fillRect/>
          </a:stretch>
        </p:blipFill>
        <p:spPr>
          <a:xfrm>
            <a:off x="833651" y="1418530"/>
            <a:ext cx="4570556" cy="2573673"/>
          </a:xfrm>
          <a:prstGeom prst="rect">
            <a:avLst/>
          </a:prstGeom>
        </p:spPr>
      </p:pic>
      <p:pic>
        <p:nvPicPr>
          <p:cNvPr id="7" name="Picture 6">
            <a:extLst>
              <a:ext uri="{FF2B5EF4-FFF2-40B4-BE49-F238E27FC236}">
                <a16:creationId xmlns:a16="http://schemas.microsoft.com/office/drawing/2014/main" id="{259ACB26-38BF-0448-759E-FF407F79F2C1}"/>
              </a:ext>
            </a:extLst>
          </p:cNvPr>
          <p:cNvPicPr>
            <a:picLocks noChangeAspect="1"/>
          </p:cNvPicPr>
          <p:nvPr/>
        </p:nvPicPr>
        <p:blipFill>
          <a:blip r:embed="rId5"/>
          <a:stretch>
            <a:fillRect/>
          </a:stretch>
        </p:blipFill>
        <p:spPr>
          <a:xfrm>
            <a:off x="6177961" y="1326063"/>
            <a:ext cx="5718941" cy="3293299"/>
          </a:xfrm>
          <a:prstGeom prst="rect">
            <a:avLst/>
          </a:prstGeom>
        </p:spPr>
      </p:pic>
      <p:pic>
        <p:nvPicPr>
          <p:cNvPr id="9" name="Picture 8">
            <a:extLst>
              <a:ext uri="{FF2B5EF4-FFF2-40B4-BE49-F238E27FC236}">
                <a16:creationId xmlns:a16="http://schemas.microsoft.com/office/drawing/2014/main" id="{8CD17EA6-ACB9-86F1-BF4E-22AEDFA168B3}"/>
              </a:ext>
            </a:extLst>
          </p:cNvPr>
          <p:cNvPicPr>
            <a:picLocks noChangeAspect="1"/>
          </p:cNvPicPr>
          <p:nvPr/>
        </p:nvPicPr>
        <p:blipFill>
          <a:blip r:embed="rId6"/>
          <a:stretch>
            <a:fillRect/>
          </a:stretch>
        </p:blipFill>
        <p:spPr>
          <a:xfrm>
            <a:off x="932430" y="4171851"/>
            <a:ext cx="5044010" cy="2535237"/>
          </a:xfrm>
          <a:prstGeom prst="rect">
            <a:avLst/>
          </a:prstGeom>
        </p:spPr>
      </p:pic>
      <p:sp>
        <p:nvSpPr>
          <p:cNvPr id="10" name="TextBox 9">
            <a:extLst>
              <a:ext uri="{FF2B5EF4-FFF2-40B4-BE49-F238E27FC236}">
                <a16:creationId xmlns:a16="http://schemas.microsoft.com/office/drawing/2014/main" id="{A703321E-8847-B5F3-9A81-C27A9562B47F}"/>
              </a:ext>
            </a:extLst>
          </p:cNvPr>
          <p:cNvSpPr txBox="1"/>
          <p:nvPr/>
        </p:nvSpPr>
        <p:spPr>
          <a:xfrm>
            <a:off x="9298112" y="3429000"/>
            <a:ext cx="1715785" cy="369332"/>
          </a:xfrm>
          <a:prstGeom prst="rect">
            <a:avLst/>
          </a:prstGeom>
          <a:noFill/>
        </p:spPr>
        <p:txBody>
          <a:bodyPr wrap="square" rtlCol="0">
            <a:spAutoFit/>
          </a:bodyPr>
          <a:lstStyle/>
          <a:p>
            <a:r>
              <a:rPr lang="en-US" dirty="0"/>
              <a:t>SQL task</a:t>
            </a:r>
          </a:p>
        </p:txBody>
      </p:sp>
      <p:sp>
        <p:nvSpPr>
          <p:cNvPr id="12" name="TextBox 11">
            <a:extLst>
              <a:ext uri="{FF2B5EF4-FFF2-40B4-BE49-F238E27FC236}">
                <a16:creationId xmlns:a16="http://schemas.microsoft.com/office/drawing/2014/main" id="{C4451C78-CA26-A592-D4C7-343D7AD0C2FE}"/>
              </a:ext>
            </a:extLst>
          </p:cNvPr>
          <p:cNvSpPr txBox="1"/>
          <p:nvPr/>
        </p:nvSpPr>
        <p:spPr>
          <a:xfrm>
            <a:off x="3883631" y="5743254"/>
            <a:ext cx="1695236" cy="646331"/>
          </a:xfrm>
          <a:prstGeom prst="rect">
            <a:avLst/>
          </a:prstGeom>
          <a:noFill/>
        </p:spPr>
        <p:txBody>
          <a:bodyPr wrap="square" rtlCol="0">
            <a:spAutoFit/>
          </a:bodyPr>
          <a:lstStyle/>
          <a:p>
            <a:r>
              <a:rPr lang="en-US" dirty="0"/>
              <a:t>Machine Learning Task</a:t>
            </a:r>
          </a:p>
        </p:txBody>
      </p:sp>
      <p:sp>
        <p:nvSpPr>
          <p:cNvPr id="13" name="TextBox 12">
            <a:extLst>
              <a:ext uri="{FF2B5EF4-FFF2-40B4-BE49-F238E27FC236}">
                <a16:creationId xmlns:a16="http://schemas.microsoft.com/office/drawing/2014/main" id="{E9528ED7-5C00-30FB-D37D-79BB82B6F65B}"/>
              </a:ext>
            </a:extLst>
          </p:cNvPr>
          <p:cNvSpPr txBox="1"/>
          <p:nvPr/>
        </p:nvSpPr>
        <p:spPr>
          <a:xfrm>
            <a:off x="3883631" y="2864736"/>
            <a:ext cx="1339405" cy="646331"/>
          </a:xfrm>
          <a:prstGeom prst="rect">
            <a:avLst/>
          </a:prstGeom>
          <a:noFill/>
        </p:spPr>
        <p:txBody>
          <a:bodyPr wrap="square" rtlCol="0">
            <a:spAutoFit/>
          </a:bodyPr>
          <a:lstStyle/>
          <a:p>
            <a:r>
              <a:rPr lang="en-US" dirty="0"/>
              <a:t>Plotly Dashboard</a:t>
            </a: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80809"/>
            <a:ext cx="9997306" cy="497410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chemeClr val="tx1"/>
                </a:solidFill>
                <a:latin typeface="Abadi"/>
              </a:rPr>
              <a:t>Executive Summary</a:t>
            </a:r>
            <a:endParaRPr lang="en-US" sz="1600" dirty="0">
              <a:solidFill>
                <a:schemeClr val="tx1"/>
              </a:solidFill>
              <a:latin typeface="Abadi"/>
            </a:endParaRPr>
          </a:p>
          <a:p>
            <a:pPr>
              <a:lnSpc>
                <a:spcPct val="120000"/>
              </a:lnSpc>
              <a:spcBef>
                <a:spcPts val="1400"/>
              </a:spcBef>
            </a:pPr>
            <a:r>
              <a:rPr lang="en-US" sz="1600" dirty="0">
                <a:solidFill>
                  <a:schemeClr val="tx1"/>
                </a:solidFill>
                <a:latin typeface="Abadi" panose="020B0604020104020204" pitchFamily="34" charset="0"/>
              </a:rPr>
              <a:t>Data collection methodology:</a:t>
            </a:r>
          </a:p>
          <a:p>
            <a:pPr marL="457200" lvl="1" indent="0" algn="just">
              <a:lnSpc>
                <a:spcPct val="107000"/>
              </a:lnSpc>
              <a:spcBef>
                <a:spcPts val="0"/>
              </a:spcBef>
              <a:buNone/>
            </a:pPr>
            <a:r>
              <a:rPr lang="en-US" sz="16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 Data was gathered from </a:t>
            </a:r>
            <a:r>
              <a:rPr lang="en-US" sz="1600" dirty="0">
                <a:solidFill>
                  <a:schemeClr val="tx1"/>
                </a:solidFill>
                <a:effectLst/>
                <a:latin typeface="Abadi" panose="020B0604020104020204" pitchFamily="34" charset="0"/>
                <a:ea typeface="Times New Roman" panose="02020603050405020304" pitchFamily="18" charset="0"/>
              </a:rPr>
              <a:t>an API, specifically the SpaceX REST API. This API gave us data about launches, including information about the rocket used, payload delivered, launch specifications, landing specifications, and landing outcome. </a:t>
            </a:r>
          </a:p>
          <a:p>
            <a:r>
              <a:rPr lang="en-US" sz="1600" dirty="0">
                <a:solidFill>
                  <a:schemeClr val="tx1"/>
                </a:solidFill>
                <a:latin typeface="Abadi" panose="020B0604020104020204" pitchFamily="34" charset="0"/>
              </a:rPr>
              <a:t>Perform data wrangling</a:t>
            </a:r>
          </a:p>
          <a:p>
            <a:pPr marL="457200" lvl="1" indent="0">
              <a:lnSpc>
                <a:spcPct val="120000"/>
              </a:lnSpc>
              <a:spcBef>
                <a:spcPts val="1400"/>
              </a:spcBef>
              <a:buNone/>
            </a:pPr>
            <a:r>
              <a:rPr lang="en-US" sz="1600" dirty="0">
                <a:solidFill>
                  <a:schemeClr val="tx1"/>
                </a:solidFill>
                <a:effectLst/>
                <a:latin typeface="Abadi" panose="020B0604020104020204" pitchFamily="34" charset="0"/>
                <a:ea typeface="Calibri" panose="020F0502020204030204" pitchFamily="34" charset="0"/>
              </a:rPr>
              <a:t>- Performed data processing using one –hot encoding for categorical values.</a:t>
            </a:r>
          </a:p>
          <a:p>
            <a:pPr>
              <a:lnSpc>
                <a:spcPct val="120000"/>
              </a:lnSpc>
              <a:spcBef>
                <a:spcPts val="1400"/>
              </a:spcBef>
            </a:pPr>
            <a:r>
              <a:rPr lang="en-US" sz="1600" dirty="0">
                <a:solidFill>
                  <a:schemeClr val="tx1"/>
                </a:solidFill>
                <a:latin typeface="Abadi" panose="020B0604020104020204" pitchFamily="34" charset="0"/>
              </a:rPr>
              <a:t>Perform exploratory data analysis (EDA) using visualization and SQL</a:t>
            </a:r>
          </a:p>
          <a:p>
            <a:pPr>
              <a:lnSpc>
                <a:spcPct val="120000"/>
              </a:lnSpc>
              <a:spcBef>
                <a:spcPts val="1400"/>
              </a:spcBef>
            </a:pPr>
            <a:r>
              <a:rPr lang="en-US" sz="1600" dirty="0">
                <a:solidFill>
                  <a:schemeClr val="tx1"/>
                </a:solidFill>
                <a:latin typeface="Abadi" panose="020B0604020104020204" pitchFamily="34" charset="0"/>
              </a:rPr>
              <a:t>Perform interactive visual analytics using Folium and Plotly Dash</a:t>
            </a:r>
          </a:p>
          <a:p>
            <a:pPr>
              <a:lnSpc>
                <a:spcPct val="120000"/>
              </a:lnSpc>
              <a:spcBef>
                <a:spcPts val="1400"/>
              </a:spcBef>
            </a:pPr>
            <a:r>
              <a:rPr lang="en-US" sz="1600" dirty="0">
                <a:solidFill>
                  <a:schemeClr val="tx1"/>
                </a:solidFill>
                <a:latin typeface="Abadi" panose="020B0604020104020204" pitchFamily="34" charset="0"/>
              </a:rPr>
              <a:t>Perform predictive analysis using classification models</a:t>
            </a:r>
          </a:p>
          <a:p>
            <a:pPr>
              <a:lnSpc>
                <a:spcPct val="120000"/>
              </a:lnSpc>
              <a:spcBef>
                <a:spcPts val="1400"/>
              </a:spcBef>
            </a:pPr>
            <a:r>
              <a:rPr lang="en-US" sz="1600" dirty="0">
                <a:solidFill>
                  <a:schemeClr val="tx1"/>
                </a:solidFill>
                <a:latin typeface="Abadi" panose="020B0604020104020204" pitchFamily="34" charset="0"/>
              </a:rPr>
              <a:t>How to build, tune, evaluate classification models</a:t>
            </a:r>
          </a:p>
          <a:p>
            <a:pPr>
              <a:lnSpc>
                <a:spcPct val="120000"/>
              </a:lnSpc>
              <a:spcBef>
                <a:spcPts val="1400"/>
              </a:spcBef>
            </a:pPr>
            <a:endParaRPr lang="en-US" sz="4300" dirty="0">
              <a:solidFill>
                <a:schemeClr val="tx1"/>
              </a:solidFill>
              <a:latin typeface="Abadi" panose="020B0604020104020204" pitchFamily="34" charset="0"/>
            </a:endParaRPr>
          </a:p>
          <a:p>
            <a:pPr>
              <a:lnSpc>
                <a:spcPct val="100000"/>
              </a:lnSpc>
              <a:spcBef>
                <a:spcPts val="1400"/>
              </a:spcBef>
            </a:pPr>
            <a:endParaRPr lang="en-US" sz="6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84962"/>
            <a:ext cx="10515600" cy="4492001"/>
          </a:xfrm>
          <a:prstGeom prst="rect">
            <a:avLst/>
          </a:prstGeom>
        </p:spPr>
        <p:txBody>
          <a:bodyPr/>
          <a:lstStyle/>
          <a:p>
            <a:pPr marL="0" indent="0">
              <a:buNone/>
            </a:pPr>
            <a:r>
              <a:rPr lang="en-US" sz="2000" dirty="0"/>
              <a:t>Data collection is the process of gathering and measuring information on targeted variables in an established system, which enables the user to answer relevant questions and validate outcomes. For this project, the data set was collected by REST API and Web Scrapping.</a:t>
            </a:r>
          </a:p>
          <a:p>
            <a:pPr marL="0" indent="0">
              <a:buNone/>
            </a:pPr>
            <a:r>
              <a:rPr lang="en-US" sz="2000" dirty="0"/>
              <a:t>For the REST API, it started by using the GET() request. Then, decoded the response content as json and turn it into a Pandas dataframe using json_normalize(). Then cleaned data checked for missing values and filled in with data needed.</a:t>
            </a:r>
          </a:p>
          <a:p>
            <a:pPr marL="0" indent="0">
              <a:buNone/>
            </a:pPr>
            <a:r>
              <a:rPr lang="en-US" sz="2000" dirty="0"/>
              <a:t>For Web Scrapping , we use BeautifulSoup to extract the launch records as HTML table, Parse the table and convert it to a pandas dataframe for further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16503" y="1397285"/>
            <a:ext cx="8517277" cy="5332288"/>
          </a:xfrm>
          <a:prstGeom prst="rect">
            <a:avLst/>
          </a:prstGeom>
          <a:ln>
            <a:no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02240" y="1407559"/>
            <a:ext cx="2994194" cy="4577948"/>
          </a:xfrm>
          <a:prstGeom prst="rect">
            <a:avLst/>
          </a:prstGeom>
        </p:spPr>
        <p:txBody>
          <a:bodyPr vert="horz" lIns="91440" tIns="45720" rIns="91440" bIns="45720" rtlCol="0" anchor="t">
            <a:normAutofit/>
          </a:bodyPr>
          <a:lstStyle/>
          <a:p>
            <a:pPr marL="0" indent="0">
              <a:buNone/>
            </a:pPr>
            <a:r>
              <a:rPr lang="en-US" sz="1400" dirty="0"/>
              <a:t>Get Request for rocket launch data using API.</a:t>
            </a:r>
          </a:p>
          <a:p>
            <a:pPr marL="0" indent="0">
              <a:buNone/>
            </a:pPr>
            <a:r>
              <a:rPr lang="en-US" sz="1400" dirty="0"/>
              <a:t>Use json_normalize method to convert json result to dataframe.</a:t>
            </a:r>
          </a:p>
          <a:p>
            <a:pPr marL="0" indent="0">
              <a:buNone/>
            </a:pPr>
            <a:r>
              <a:rPr lang="en-US" sz="1400" dirty="0"/>
              <a:t>Performed data cleaning and filling the missing value.</a:t>
            </a:r>
          </a:p>
          <a:p>
            <a:pPr marL="0" indent="0">
              <a:buNone/>
            </a:pPr>
            <a:endParaRPr lang="en-US" sz="1400" dirty="0"/>
          </a:p>
          <a:p>
            <a:pPr marL="0" indent="0">
              <a:buNone/>
            </a:pPr>
            <a:r>
              <a:rPr lang="en-US" sz="1400" dirty="0" err="1"/>
              <a:t>Github</a:t>
            </a:r>
            <a:r>
              <a:rPr lang="en-US" sz="1400" dirty="0"/>
              <a:t> link: </a:t>
            </a:r>
          </a:p>
          <a:p>
            <a:pPr marL="0" indent="0">
              <a:buNone/>
            </a:pPr>
            <a:r>
              <a:rPr lang="en-US" sz="1400" dirty="0">
                <a:hlinkClick r:id="rId4"/>
              </a:rPr>
              <a:t>https://</a:t>
            </a:r>
            <a:r>
              <a:rPr lang="en-US" sz="1400" dirty="0" err="1">
                <a:hlinkClick r:id="rId4"/>
              </a:rPr>
              <a:t>github.com</a:t>
            </a:r>
            <a:r>
              <a:rPr lang="en-US" sz="1400" dirty="0">
                <a:hlinkClick r:id="rId4"/>
              </a:rPr>
              <a:t>/</a:t>
            </a:r>
            <a:r>
              <a:rPr lang="en-US" sz="1400" dirty="0" err="1">
                <a:hlinkClick r:id="rId4"/>
              </a:rPr>
              <a:t>SyamaNair</a:t>
            </a:r>
            <a:r>
              <a:rPr lang="en-US" sz="1400" dirty="0">
                <a:hlinkClick r:id="rId4"/>
              </a:rPr>
              <a:t>/</a:t>
            </a:r>
            <a:r>
              <a:rPr lang="en-US" sz="1400" dirty="0" err="1">
                <a:hlinkClick r:id="rId4"/>
              </a:rPr>
              <a:t>CapstoneProject</a:t>
            </a:r>
            <a:r>
              <a:rPr lang="en-US" sz="1400" dirty="0">
                <a:hlinkClick r:id="rId4"/>
              </a:rPr>
              <a:t>/blob/main/</a:t>
            </a:r>
            <a:r>
              <a:rPr lang="en-US" sz="1400" dirty="0" err="1">
                <a:hlinkClick r:id="rId4"/>
              </a:rPr>
              <a:t>Data%20Collection%20API.ipynb</a:t>
            </a:r>
            <a:endParaRPr lang="en-US" sz="1400" dirty="0"/>
          </a:p>
          <a:p>
            <a:pPr marL="0" indent="0">
              <a:buNone/>
            </a:pPr>
            <a:endParaRPr lang="en-US"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F7673CEF-5122-BA19-96AA-7736C05D8B66}"/>
              </a:ext>
            </a:extLst>
          </p:cNvPr>
          <p:cNvPicPr>
            <a:picLocks noChangeAspect="1"/>
          </p:cNvPicPr>
          <p:nvPr/>
        </p:nvPicPr>
        <p:blipFill>
          <a:blip r:embed="rId5"/>
          <a:stretch>
            <a:fillRect/>
          </a:stretch>
        </p:blipFill>
        <p:spPr>
          <a:xfrm>
            <a:off x="4315146" y="1448202"/>
            <a:ext cx="3558078" cy="704045"/>
          </a:xfrm>
          <a:prstGeom prst="rect">
            <a:avLst/>
          </a:prstGeom>
        </p:spPr>
      </p:pic>
      <p:pic>
        <p:nvPicPr>
          <p:cNvPr id="9" name="Picture 8">
            <a:extLst>
              <a:ext uri="{FF2B5EF4-FFF2-40B4-BE49-F238E27FC236}">
                <a16:creationId xmlns:a16="http://schemas.microsoft.com/office/drawing/2014/main" id="{BCE741B8-2F58-0F03-98AF-587E808669E7}"/>
              </a:ext>
            </a:extLst>
          </p:cNvPr>
          <p:cNvPicPr>
            <a:picLocks noChangeAspect="1"/>
          </p:cNvPicPr>
          <p:nvPr/>
        </p:nvPicPr>
        <p:blipFill>
          <a:blip r:embed="rId6"/>
          <a:stretch>
            <a:fillRect/>
          </a:stretch>
        </p:blipFill>
        <p:spPr>
          <a:xfrm>
            <a:off x="4315146" y="2081892"/>
            <a:ext cx="7462258" cy="2952381"/>
          </a:xfrm>
          <a:prstGeom prst="rect">
            <a:avLst/>
          </a:prstGeom>
        </p:spPr>
      </p:pic>
      <p:pic>
        <p:nvPicPr>
          <p:cNvPr id="11" name="Picture 10">
            <a:extLst>
              <a:ext uri="{FF2B5EF4-FFF2-40B4-BE49-F238E27FC236}">
                <a16:creationId xmlns:a16="http://schemas.microsoft.com/office/drawing/2014/main" id="{928A73D9-748E-EF4C-B756-0D335A68AF29}"/>
              </a:ext>
            </a:extLst>
          </p:cNvPr>
          <p:cNvPicPr>
            <a:picLocks noChangeAspect="1"/>
          </p:cNvPicPr>
          <p:nvPr/>
        </p:nvPicPr>
        <p:blipFill>
          <a:blip r:embed="rId7"/>
          <a:stretch>
            <a:fillRect/>
          </a:stretch>
        </p:blipFill>
        <p:spPr>
          <a:xfrm>
            <a:off x="4315146" y="4963918"/>
            <a:ext cx="7462258" cy="175538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56171" y="1523206"/>
            <a:ext cx="2746625" cy="4502367"/>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Request The </a:t>
            </a:r>
            <a:r>
              <a:rPr lang="en-US" sz="1600" dirty="0" err="1">
                <a:solidFill>
                  <a:schemeClr val="accent3">
                    <a:lumMod val="25000"/>
                  </a:schemeClr>
                </a:solidFill>
                <a:latin typeface="Abadi" panose="020B0604020104020204" pitchFamily="34" charset="0"/>
              </a:rPr>
              <a:t>Falcon9</a:t>
            </a:r>
            <a:r>
              <a:rPr lang="en-US" sz="1600" dirty="0">
                <a:solidFill>
                  <a:schemeClr val="accent3">
                    <a:lumMod val="25000"/>
                  </a:schemeClr>
                </a:solidFill>
                <a:latin typeface="Abadi" panose="020B0604020104020204" pitchFamily="34" charset="0"/>
              </a:rPr>
              <a:t> launch wiki page from URL. </a:t>
            </a:r>
          </a:p>
          <a:p>
            <a:pPr>
              <a:lnSpc>
                <a:spcPct val="100000"/>
              </a:lnSpc>
              <a:spcBef>
                <a:spcPts val="1400"/>
              </a:spcBef>
            </a:pPr>
            <a:r>
              <a:rPr lang="en-US" sz="1600" dirty="0">
                <a:solidFill>
                  <a:schemeClr val="accent3">
                    <a:lumMod val="25000"/>
                  </a:schemeClr>
                </a:solidFill>
                <a:latin typeface="Abadi" panose="020B0604020104020204" pitchFamily="34" charset="0"/>
              </a:rPr>
              <a:t>Create a BeautifulSoup from the HTML response</a:t>
            </a:r>
          </a:p>
          <a:p>
            <a:pPr>
              <a:lnSpc>
                <a:spcPct val="100000"/>
              </a:lnSpc>
              <a:spcBef>
                <a:spcPts val="1400"/>
              </a:spcBef>
            </a:pPr>
            <a:r>
              <a:rPr lang="en-US" sz="1600" dirty="0">
                <a:solidFill>
                  <a:schemeClr val="accent3">
                    <a:lumMod val="25000"/>
                  </a:schemeClr>
                </a:solidFill>
                <a:latin typeface="Abadi" panose="020B0604020104020204" pitchFamily="34" charset="0"/>
              </a:rPr>
              <a:t>Extract all variable names from the HTML Header.</a:t>
            </a:r>
          </a:p>
          <a:p>
            <a:pPr marL="0" indent="0">
              <a:lnSpc>
                <a:spcPct val="100000"/>
              </a:lnSpc>
              <a:spcBef>
                <a:spcPts val="1400"/>
              </a:spcBef>
              <a:buNone/>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Link:</a:t>
            </a:r>
          </a:p>
          <a:p>
            <a:pPr>
              <a:lnSpc>
                <a:spcPct val="100000"/>
              </a:lnSpc>
              <a:spcBef>
                <a:spcPts val="1400"/>
              </a:spcBef>
            </a:pPr>
            <a:r>
              <a:rPr lang="en-US" sz="1400" dirty="0">
                <a:solidFill>
                  <a:schemeClr val="accent3">
                    <a:lumMod val="25000"/>
                  </a:schemeClr>
                </a:solidFill>
                <a:latin typeface="Abadi" panose="020B0604020104020204" pitchFamily="34" charset="0"/>
                <a:hlinkClick r:id="rId3"/>
              </a:rPr>
              <a:t>https://</a:t>
            </a:r>
            <a:r>
              <a:rPr lang="en-US" sz="1400" dirty="0" err="1">
                <a:solidFill>
                  <a:schemeClr val="accent3">
                    <a:lumMod val="25000"/>
                  </a:schemeClr>
                </a:solidFill>
                <a:latin typeface="Abadi" panose="020B0604020104020204" pitchFamily="34" charset="0"/>
                <a:hlinkClick r:id="rId3"/>
              </a:rPr>
              <a:t>github.com</a:t>
            </a:r>
            <a:r>
              <a:rPr lang="en-US" sz="1400" dirty="0">
                <a:solidFill>
                  <a:schemeClr val="accent3">
                    <a:lumMod val="25000"/>
                  </a:schemeClr>
                </a:solidFill>
                <a:latin typeface="Abadi" panose="020B0604020104020204" pitchFamily="34" charset="0"/>
                <a:hlinkClick r:id="rId3"/>
              </a:rPr>
              <a:t>/</a:t>
            </a:r>
            <a:r>
              <a:rPr lang="en-US" sz="1400" dirty="0" err="1">
                <a:solidFill>
                  <a:schemeClr val="accent3">
                    <a:lumMod val="25000"/>
                  </a:schemeClr>
                </a:solidFill>
                <a:latin typeface="Abadi" panose="020B0604020104020204" pitchFamily="34" charset="0"/>
                <a:hlinkClick r:id="rId3"/>
              </a:rPr>
              <a:t>SyamaNair</a:t>
            </a:r>
            <a:r>
              <a:rPr lang="en-US" sz="1400" dirty="0">
                <a:solidFill>
                  <a:schemeClr val="accent3">
                    <a:lumMod val="25000"/>
                  </a:schemeClr>
                </a:solidFill>
                <a:latin typeface="Abadi" panose="020B0604020104020204" pitchFamily="34" charset="0"/>
                <a:hlinkClick r:id="rId3"/>
              </a:rPr>
              <a:t>/</a:t>
            </a:r>
            <a:r>
              <a:rPr lang="en-US" sz="1400" dirty="0" err="1">
                <a:solidFill>
                  <a:schemeClr val="accent3">
                    <a:lumMod val="25000"/>
                  </a:schemeClr>
                </a:solidFill>
                <a:latin typeface="Abadi" panose="020B0604020104020204" pitchFamily="34" charset="0"/>
                <a:hlinkClick r:id="rId3"/>
              </a:rPr>
              <a:t>CapstoneProject</a:t>
            </a:r>
            <a:r>
              <a:rPr lang="en-US" sz="1400" dirty="0">
                <a:solidFill>
                  <a:schemeClr val="accent3">
                    <a:lumMod val="25000"/>
                  </a:schemeClr>
                </a:solidFill>
                <a:latin typeface="Abadi" panose="020B0604020104020204" pitchFamily="34" charset="0"/>
                <a:hlinkClick r:id="rId3"/>
              </a:rPr>
              <a:t>/blob/main/</a:t>
            </a:r>
            <a:r>
              <a:rPr lang="en-US" sz="1400" dirty="0" err="1">
                <a:solidFill>
                  <a:schemeClr val="accent3">
                    <a:lumMod val="25000"/>
                  </a:schemeClr>
                </a:solidFill>
                <a:latin typeface="Abadi" panose="020B0604020104020204" pitchFamily="34" charset="0"/>
                <a:hlinkClick r:id="rId3"/>
              </a:rPr>
              <a:t>Data%20Collection%20Web%20Scraping.ipynb</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3400746" y="1574642"/>
            <a:ext cx="8542857" cy="5144657"/>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30113399-C38C-B28F-35C3-15103F6885D2}"/>
              </a:ext>
            </a:extLst>
          </p:cNvPr>
          <p:cNvPicPr>
            <a:picLocks noChangeAspect="1"/>
          </p:cNvPicPr>
          <p:nvPr/>
        </p:nvPicPr>
        <p:blipFill>
          <a:blip r:embed="rId4"/>
          <a:stretch>
            <a:fillRect/>
          </a:stretch>
        </p:blipFill>
        <p:spPr>
          <a:xfrm>
            <a:off x="3400745" y="1380479"/>
            <a:ext cx="8542857" cy="549049"/>
          </a:xfrm>
          <a:prstGeom prst="rect">
            <a:avLst/>
          </a:prstGeom>
        </p:spPr>
      </p:pic>
      <p:pic>
        <p:nvPicPr>
          <p:cNvPr id="12" name="Picture 11">
            <a:extLst>
              <a:ext uri="{FF2B5EF4-FFF2-40B4-BE49-F238E27FC236}">
                <a16:creationId xmlns:a16="http://schemas.microsoft.com/office/drawing/2014/main" id="{0F7E50B1-8C68-FF79-E83F-702C39F00931}"/>
              </a:ext>
            </a:extLst>
          </p:cNvPr>
          <p:cNvPicPr>
            <a:picLocks noChangeAspect="1"/>
          </p:cNvPicPr>
          <p:nvPr/>
        </p:nvPicPr>
        <p:blipFill>
          <a:blip r:embed="rId5"/>
          <a:stretch>
            <a:fillRect/>
          </a:stretch>
        </p:blipFill>
        <p:spPr>
          <a:xfrm>
            <a:off x="3398121" y="1881898"/>
            <a:ext cx="6380952" cy="334543"/>
          </a:xfrm>
          <a:prstGeom prst="rect">
            <a:avLst/>
          </a:prstGeom>
        </p:spPr>
      </p:pic>
      <p:pic>
        <p:nvPicPr>
          <p:cNvPr id="14" name="Picture 13">
            <a:extLst>
              <a:ext uri="{FF2B5EF4-FFF2-40B4-BE49-F238E27FC236}">
                <a16:creationId xmlns:a16="http://schemas.microsoft.com/office/drawing/2014/main" id="{2EE197F2-A600-39BD-AD9C-385D19A66FB4}"/>
              </a:ext>
            </a:extLst>
          </p:cNvPr>
          <p:cNvPicPr>
            <a:picLocks noChangeAspect="1"/>
          </p:cNvPicPr>
          <p:nvPr/>
        </p:nvPicPr>
        <p:blipFill>
          <a:blip r:embed="rId6"/>
          <a:stretch>
            <a:fillRect/>
          </a:stretch>
        </p:blipFill>
        <p:spPr>
          <a:xfrm>
            <a:off x="3351999" y="2246846"/>
            <a:ext cx="8435084" cy="2948814"/>
          </a:xfrm>
          <a:prstGeom prst="rect">
            <a:avLst/>
          </a:prstGeom>
        </p:spPr>
      </p:pic>
      <p:pic>
        <p:nvPicPr>
          <p:cNvPr id="16" name="Picture 15">
            <a:extLst>
              <a:ext uri="{FF2B5EF4-FFF2-40B4-BE49-F238E27FC236}">
                <a16:creationId xmlns:a16="http://schemas.microsoft.com/office/drawing/2014/main" id="{22CE2C78-173F-B2E7-7C95-F73C7DE3E400}"/>
              </a:ext>
            </a:extLst>
          </p:cNvPr>
          <p:cNvPicPr>
            <a:picLocks noChangeAspect="1"/>
          </p:cNvPicPr>
          <p:nvPr/>
        </p:nvPicPr>
        <p:blipFill>
          <a:blip r:embed="rId7"/>
          <a:stretch>
            <a:fillRect/>
          </a:stretch>
        </p:blipFill>
        <p:spPr>
          <a:xfrm>
            <a:off x="3398121" y="5240988"/>
            <a:ext cx="8748340" cy="147304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5806</TotalTime>
  <Words>2534</Words>
  <Application>Microsoft Office PowerPoint</Application>
  <PresentationFormat>Widescreen</PresentationFormat>
  <Paragraphs>279</Paragraphs>
  <Slides>48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Syama Sasikumar</cp:lastModifiedBy>
  <cp:revision>261</cp:revision>
  <dcterms:created xsi:type="dcterms:W3CDTF">2021-04-29T18:58:34Z</dcterms:created>
  <dcterms:modified xsi:type="dcterms:W3CDTF">2023-06-07T19:19:36Z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